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4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FFC000"/>
    <a:srgbClr val="6AA7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96" y="77"/>
      </p:cViewPr>
      <p:guideLst>
        <p:guide orient="horz" pos="3664"/>
        <p:guide pos="2160"/>
        <p:guide pos="1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115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51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690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971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09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274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85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376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6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92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2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31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8A57-0998-49B6-8CBE-E7BD5AA42379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FD2F8-E734-47CA-AE9D-0662E5E5EC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268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33918"/>
            <a:ext cx="6864030" cy="4773168"/>
          </a:xfrm>
          <a:prstGeom prst="rect">
            <a:avLst/>
          </a:prstGeom>
        </p:spPr>
      </p:pic>
      <p:sp>
        <p:nvSpPr>
          <p:cNvPr id="83" name="Прямоугольник 82"/>
          <p:cNvSpPr/>
          <p:nvPr/>
        </p:nvSpPr>
        <p:spPr>
          <a:xfrm>
            <a:off x="0" y="-149459"/>
            <a:ext cx="6858000" cy="5686659"/>
          </a:xfrm>
          <a:prstGeom prst="rect">
            <a:avLst/>
          </a:prstGeom>
          <a:solidFill>
            <a:srgbClr val="6AA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63"/>
          </a:p>
        </p:txBody>
      </p:sp>
      <p:pic>
        <p:nvPicPr>
          <p:cNvPr id="33" name="Picture 8" descr="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257" y="199811"/>
            <a:ext cx="2544230" cy="504000"/>
          </a:xfrm>
          <a:prstGeom prst="rect">
            <a:avLst/>
          </a:prstGeom>
        </p:spPr>
      </p:pic>
      <p:sp>
        <p:nvSpPr>
          <p:cNvPr id="43" name="Заголовок 2"/>
          <p:cNvSpPr txBox="1">
            <a:spLocks/>
          </p:cNvSpPr>
          <p:nvPr/>
        </p:nvSpPr>
        <p:spPr>
          <a:xfrm>
            <a:off x="190118" y="721282"/>
            <a:ext cx="4265613" cy="515937"/>
          </a:xfrm>
          <a:prstGeom prst="rect">
            <a:avLst/>
          </a:prstGeom>
        </p:spPr>
        <p:txBody>
          <a:bodyPr vert="horz" lIns="74295" tIns="37148" rIns="74295" bIns="37148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r>
              <a:rPr lang="ru-RU" sz="2200" b="1" spc="-16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СЕМЕЙНАЯ ИПОТЕКА</a:t>
            </a:r>
            <a:endParaRPr lang="ru-RU" sz="2200" b="1" spc="-16" dirty="0">
              <a:solidFill>
                <a:schemeClr val="bg1"/>
              </a:solidFill>
              <a:latin typeface="Proxima Nova" charset="0"/>
              <a:ea typeface="Proxima Nova" charset="0"/>
              <a:cs typeface="Proxima Nova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0" y="9272538"/>
            <a:ext cx="6858000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ru-RU" sz="800" spc="-16" dirty="0">
                <a:latin typeface="Proxima Nova" charset="0"/>
                <a:ea typeface="Proxima Nova" charset="0"/>
                <a:cs typeface="Proxima Nova" charset="0"/>
              </a:rPr>
              <a:t>* Ставка действует при условии субсидирования процентной ставки застройщиком. При отсутствии субсидирования ставка 5,3% при условии страхования жизни, здоровья и временной утраты трудоспособности, в случае отсутствия расширенного страхования жизни и здоровья - 6%</a:t>
            </a:r>
          </a:p>
          <a:p>
            <a:r>
              <a:rPr lang="ru-RU" sz="800" spc="-16" dirty="0">
                <a:latin typeface="Proxima Nova" charset="0"/>
                <a:ea typeface="Proxima Nova" charset="0"/>
                <a:cs typeface="Proxima Nova" charset="0"/>
              </a:rPr>
              <a:t>** В рамках Постановления Правительства РФ от 30.12.2017 №1711</a:t>
            </a:r>
          </a:p>
          <a:p>
            <a:r>
              <a:rPr lang="ru-RU" sz="800" spc="-16" dirty="0">
                <a:latin typeface="Proxima Nova" charset="0"/>
                <a:ea typeface="Proxima Nova" charset="0"/>
                <a:cs typeface="Proxima Nova" charset="0"/>
              </a:rPr>
              <a:t>***до 6 млн. руб. в регионах отличных от Москвы, Санкт-Петербурга и их областей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63191" y="1112895"/>
            <a:ext cx="657182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spc="-20" dirty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Ипотечный кредит для семей, в которых с 01.01.2018 по </a:t>
            </a:r>
            <a:r>
              <a:rPr lang="ru-RU" sz="1400" b="1" spc="-2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31.12.202</a:t>
            </a:r>
            <a:r>
              <a:rPr lang="en-US" sz="1400" b="1" spc="-2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3</a:t>
            </a:r>
            <a:r>
              <a:rPr lang="ru-RU" sz="1400" b="1" spc="-2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 </a:t>
            </a:r>
            <a:r>
              <a:rPr lang="ru-RU" sz="1400" b="1" spc="-20" dirty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родился ребенок или до </a:t>
            </a:r>
            <a:r>
              <a:rPr lang="ru-RU" sz="1400" b="1" spc="-2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31.12.202</a:t>
            </a:r>
            <a:r>
              <a:rPr lang="en-US" sz="1400" b="1" spc="-2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3 </a:t>
            </a:r>
            <a:r>
              <a:rPr lang="ru-RU" sz="1400" b="1" spc="-20" dirty="0" smtClean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в </a:t>
            </a:r>
            <a:r>
              <a:rPr lang="ru-RU" sz="1400" b="1" spc="-20" dirty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rPr>
              <a:t>семье родился ребенок, которому установлена категория «ребенок-инвалид» или в семье двое и более детей, которые не достигли возраста 18 лет на дату заключения кредитного договора**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271463" y="3621970"/>
            <a:ext cx="4316286" cy="504000"/>
            <a:chOff x="291918" y="3405759"/>
            <a:chExt cx="4316286" cy="50400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297072" y="3405759"/>
              <a:ext cx="4311132" cy="504000"/>
              <a:chOff x="297072" y="3405759"/>
              <a:chExt cx="4311132" cy="504000"/>
            </a:xfrm>
          </p:grpSpPr>
          <p:sp>
            <p:nvSpPr>
              <p:cNvPr id="73" name="Прямоугольник 72"/>
              <p:cNvSpPr/>
              <p:nvPr/>
            </p:nvSpPr>
            <p:spPr>
              <a:xfrm>
                <a:off x="1924917" y="3500793"/>
                <a:ext cx="2683287" cy="3139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  <a:buClr>
                    <a:srgbClr val="5EA038"/>
                  </a:buClr>
                </a:pPr>
                <a:r>
                  <a:rPr lang="ru-RU" b="1" spc="-15" dirty="0">
                    <a:solidFill>
                      <a:schemeClr val="bg1"/>
                    </a:solidFill>
                    <a:latin typeface="Proxima Nova" charset="0"/>
                    <a:ea typeface="Proxima Nova" charset="0"/>
                    <a:cs typeface="Proxima Nova" charset="0"/>
                  </a:rPr>
                  <a:t>до </a:t>
                </a:r>
                <a:r>
                  <a:rPr lang="ru-RU" b="1" spc="-15" dirty="0" smtClean="0">
                    <a:solidFill>
                      <a:schemeClr val="bg1"/>
                    </a:solidFill>
                    <a:latin typeface="Proxima Nova" charset="0"/>
                    <a:ea typeface="Proxima Nova" charset="0"/>
                    <a:cs typeface="Proxima Nova" charset="0"/>
                  </a:rPr>
                  <a:t>12 </a:t>
                </a:r>
                <a:r>
                  <a:rPr lang="ru-RU" b="1" spc="-15" dirty="0">
                    <a:solidFill>
                      <a:schemeClr val="bg1"/>
                    </a:solidFill>
                    <a:latin typeface="Proxima Nova" charset="0"/>
                    <a:ea typeface="Proxima Nova" charset="0"/>
                    <a:cs typeface="Proxima Nova" charset="0"/>
                  </a:rPr>
                  <a:t>млн </a:t>
                </a:r>
                <a:r>
                  <a:rPr lang="ru-RU" b="1" spc="-15" dirty="0" smtClean="0">
                    <a:solidFill>
                      <a:schemeClr val="bg1"/>
                    </a:solidFill>
                    <a:latin typeface="Proxima Nova" charset="0"/>
                    <a:ea typeface="Proxima Nova" charset="0"/>
                    <a:cs typeface="Proxima Nova" charset="0"/>
                  </a:rPr>
                  <a:t>рублей***</a:t>
                </a:r>
                <a:endParaRPr lang="ru-RU" b="1" spc="-15" dirty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297072" y="3405759"/>
                <a:ext cx="1519168" cy="504000"/>
              </a:xfrm>
              <a:prstGeom prst="rect">
                <a:avLst/>
              </a:prstGeom>
              <a:solidFill>
                <a:srgbClr val="FDC537"/>
              </a:solidFill>
              <a:ln w="9525" cap="flat" cmpd="sng" algn="ctr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lIns="108000" tIns="34290" rIns="68580" bIns="27000" rtlCol="0" anchor="ctr">
                <a:noAutofit/>
              </a:bodyPr>
              <a:lstStyle>
                <a:defPPr>
                  <a:defRPr lang="en-US"/>
                </a:defPPr>
                <a:lvl1pPr marL="17462" indent="0">
                  <a:spcBef>
                    <a:spcPct val="20000"/>
                  </a:spcBef>
                  <a:buSzPct val="100000"/>
                  <a:buFontTx/>
                  <a:buNone/>
                  <a:defRPr sz="16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360363" indent="-179388" defTabSz="358775">
                  <a:spcBef>
                    <a:spcPct val="20000"/>
                  </a:spcBef>
                  <a:buClr>
                    <a:srgbClr val="266234"/>
                  </a:buClr>
                  <a:buSzPct val="140000"/>
                  <a:buFont typeface="Arial"/>
                  <a:buChar char="•"/>
                  <a:defRPr sz="1200"/>
                </a:lvl2pPr>
                <a:lvl3pPr marL="536575" indent="-157163">
                  <a:spcBef>
                    <a:spcPct val="20000"/>
                  </a:spcBef>
                  <a:buClr>
                    <a:srgbClr val="266234"/>
                  </a:buClr>
                  <a:buSzPct val="120000"/>
                  <a:buFont typeface="Wingdings" charset="2"/>
                  <a:buChar char="§"/>
                  <a:defRPr sz="1200"/>
                </a:lvl3pPr>
                <a:lvl4pPr marL="715963" indent="-174625">
                  <a:spcBef>
                    <a:spcPct val="20000"/>
                  </a:spcBef>
                  <a:buClr>
                    <a:srgbClr val="266234"/>
                  </a:buClr>
                  <a:buFont typeface="Arial"/>
                  <a:buChar char="–"/>
                  <a:defRPr sz="1200"/>
                </a:lvl4pPr>
                <a:lvl5pPr marL="896938" indent="-176213">
                  <a:spcBef>
                    <a:spcPct val="20000"/>
                  </a:spcBef>
                  <a:buClr>
                    <a:srgbClr val="266234"/>
                  </a:buClr>
                  <a:buSzPct val="50000"/>
                  <a:buFont typeface="Wingdings" charset="2"/>
                  <a:buChar char="u"/>
                  <a:defRPr sz="1200"/>
                </a:lvl5pPr>
                <a:lvl6pPr marL="2514600" indent="-228600">
                  <a:spcBef>
                    <a:spcPct val="20000"/>
                  </a:spcBef>
                  <a:buFont typeface="Arial"/>
                  <a:buChar char="•"/>
                  <a:defRPr sz="2000"/>
                </a:lvl6pPr>
                <a:lvl7pPr marL="2971800" indent="-228600">
                  <a:spcBef>
                    <a:spcPct val="20000"/>
                  </a:spcBef>
                  <a:buFont typeface="Arial"/>
                  <a:buChar char="•"/>
                  <a:defRPr sz="2000"/>
                </a:lvl7pPr>
                <a:lvl8pPr marL="3429000" indent="-228600">
                  <a:spcBef>
                    <a:spcPct val="20000"/>
                  </a:spcBef>
                  <a:buFont typeface="Arial"/>
                  <a:buChar char="•"/>
                  <a:defRPr sz="2000"/>
                </a:lvl8pPr>
                <a:lvl9pPr marL="3886200" indent="-228600">
                  <a:spcBef>
                    <a:spcPct val="20000"/>
                  </a:spcBef>
                  <a:buFont typeface="Arial"/>
                  <a:buChar char="•"/>
                  <a:defRPr sz="2000"/>
                </a:lvl9pPr>
              </a:lstStyle>
              <a:p>
                <a:pPr marL="0">
                  <a:lnSpc>
                    <a:spcPct val="80000"/>
                  </a:lnSpc>
                  <a:spcBef>
                    <a:spcPts val="0"/>
                  </a:spcBef>
                </a:pPr>
                <a:r>
                  <a:rPr lang="ru-RU" sz="1200" spc="-15" dirty="0">
                    <a:latin typeface="Proxima Nova" charset="0"/>
                    <a:ea typeface="Proxima Nova" charset="0"/>
                    <a:cs typeface="Proxima Nova" charset="0"/>
                  </a:rPr>
                  <a:t>Сумма </a:t>
                </a:r>
              </a:p>
              <a:p>
                <a:pPr marL="0">
                  <a:lnSpc>
                    <a:spcPct val="80000"/>
                  </a:lnSpc>
                  <a:spcBef>
                    <a:spcPts val="0"/>
                  </a:spcBef>
                </a:pPr>
                <a:r>
                  <a:rPr lang="ru-RU" sz="1200" spc="-15" dirty="0">
                    <a:latin typeface="Proxima Nova" charset="0"/>
                    <a:ea typeface="Proxima Nova" charset="0"/>
                    <a:cs typeface="Proxima Nova" charset="0"/>
                  </a:rPr>
                  <a:t>кредита</a:t>
                </a:r>
              </a:p>
            </p:txBody>
          </p:sp>
        </p:grpSp>
        <p:sp>
          <p:nvSpPr>
            <p:cNvPr id="75" name="Прямоугольник 74"/>
            <p:cNvSpPr/>
            <p:nvPr/>
          </p:nvSpPr>
          <p:spPr bwMode="auto">
            <a:xfrm>
              <a:off x="291918" y="3405759"/>
              <a:ext cx="54000" cy="504000"/>
            </a:xfrm>
            <a:prstGeom prst="rect">
              <a:avLst/>
            </a:prstGeom>
            <a:solidFill>
              <a:srgbClr val="2B6030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76" name="Группа 75"/>
          <p:cNvGrpSpPr/>
          <p:nvPr/>
        </p:nvGrpSpPr>
        <p:grpSpPr>
          <a:xfrm>
            <a:off x="271463" y="4257952"/>
            <a:ext cx="2871407" cy="504000"/>
            <a:chOff x="332327" y="3927801"/>
            <a:chExt cx="3828543" cy="672000"/>
          </a:xfrm>
        </p:grpSpPr>
        <p:sp>
          <p:nvSpPr>
            <p:cNvPr id="77" name="TextBox 76"/>
            <p:cNvSpPr txBox="1"/>
            <p:nvPr/>
          </p:nvSpPr>
          <p:spPr>
            <a:xfrm>
              <a:off x="339199" y="3927801"/>
              <a:ext cx="2015999" cy="672000"/>
            </a:xfrm>
            <a:prstGeom prst="rect">
              <a:avLst/>
            </a:prstGeom>
            <a:solidFill>
              <a:srgbClr val="FDC537"/>
            </a:solidFill>
            <a:ln w="9525" cap="flat" cmpd="sng" algn="ctr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108000" tIns="34290" rIns="68580" bIns="27000" rtlCol="0" anchor="ctr">
              <a:noAutofit/>
            </a:bodyPr>
            <a:lstStyle>
              <a:defPPr>
                <a:defRPr lang="ru-RU"/>
              </a:defPPr>
              <a:lvl1pPr indent="0">
                <a:lnSpc>
                  <a:spcPct val="80000"/>
                </a:lnSpc>
                <a:spcBef>
                  <a:spcPts val="0"/>
                </a:spcBef>
                <a:buSzPct val="100000"/>
                <a:buFontTx/>
                <a:buNone/>
                <a:defRPr sz="1600" b="1" spc="-20">
                  <a:solidFill>
                    <a:schemeClr val="tx1"/>
                  </a:solidFill>
                  <a:latin typeface="Proxima Nova" charset="0"/>
                  <a:ea typeface="Proxima Nova" charset="0"/>
                  <a:cs typeface="Proxima Nova" charset="0"/>
                </a:defRPr>
              </a:lvl1pPr>
              <a:lvl2pPr marL="360363" indent="-179388" defTabSz="358775">
                <a:spcBef>
                  <a:spcPct val="20000"/>
                </a:spcBef>
                <a:buClr>
                  <a:srgbClr val="266234"/>
                </a:buClr>
                <a:buSzPct val="140000"/>
                <a:buFont typeface="Arial"/>
                <a:buChar char="•"/>
                <a:defRPr sz="1200"/>
              </a:lvl2pPr>
              <a:lvl3pPr marL="536575" indent="-157163">
                <a:spcBef>
                  <a:spcPct val="20000"/>
                </a:spcBef>
                <a:buClr>
                  <a:srgbClr val="266234"/>
                </a:buClr>
                <a:buSzPct val="120000"/>
                <a:buFont typeface="Wingdings" charset="2"/>
                <a:buChar char="§"/>
                <a:defRPr sz="1200"/>
              </a:lvl3pPr>
              <a:lvl4pPr marL="715963" indent="-174625">
                <a:spcBef>
                  <a:spcPct val="20000"/>
                </a:spcBef>
                <a:buClr>
                  <a:srgbClr val="266234"/>
                </a:buClr>
                <a:buFont typeface="Arial"/>
                <a:buChar char="–"/>
                <a:defRPr sz="1200"/>
              </a:lvl4pPr>
              <a:lvl5pPr marL="896938" indent="-176213">
                <a:spcBef>
                  <a:spcPct val="20000"/>
                </a:spcBef>
                <a:buClr>
                  <a:srgbClr val="266234"/>
                </a:buClr>
                <a:buSzPct val="50000"/>
                <a:buFont typeface="Wingdings" charset="2"/>
                <a:buChar char="u"/>
                <a:defRPr sz="1200"/>
              </a:lvl5pPr>
              <a:lvl6pPr marL="2514600" indent="-228600">
                <a:spcBef>
                  <a:spcPct val="20000"/>
                </a:spcBef>
                <a:buFont typeface="Arial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/>
                <a:buChar char="•"/>
                <a:defRPr sz="2000"/>
              </a:lvl9pPr>
            </a:lstStyle>
            <a:p>
              <a:r>
                <a:rPr lang="ru-RU" sz="1200" dirty="0"/>
                <a:t>Первоначальный взнос</a:t>
              </a: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2509659" y="4054513"/>
              <a:ext cx="1651211" cy="418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80000"/>
                </a:lnSpc>
                <a:spcBef>
                  <a:spcPts val="225"/>
                </a:spcBef>
                <a:spcAft>
                  <a:spcPts val="300"/>
                </a:spcAft>
                <a:buClr>
                  <a:srgbClr val="5EA038"/>
                </a:buClr>
              </a:pPr>
              <a:r>
                <a:rPr lang="ru-RU" b="1" spc="-15" dirty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от 15 </a:t>
              </a:r>
              <a:r>
                <a:rPr lang="ru-RU" b="1" spc="-15" baseline="-1000" dirty="0">
                  <a:solidFill>
                    <a:schemeClr val="bg1"/>
                  </a:solidFill>
                  <a:latin typeface="Malgun Gothic Semilight" panose="020B0502040204020203" pitchFamily="34" charset="-128"/>
                  <a:ea typeface="Malgun Gothic Semilight" panose="020B0502040204020203" pitchFamily="34" charset="-128"/>
                  <a:cs typeface="Malgun Gothic Semilight" panose="020B0502040204020203" pitchFamily="34" charset="-128"/>
                </a:rPr>
                <a:t>%</a:t>
              </a:r>
            </a:p>
          </p:txBody>
        </p:sp>
        <p:sp>
          <p:nvSpPr>
            <p:cNvPr id="79" name="Прямоугольник 78"/>
            <p:cNvSpPr/>
            <p:nvPr/>
          </p:nvSpPr>
          <p:spPr bwMode="auto">
            <a:xfrm>
              <a:off x="332327" y="3927801"/>
              <a:ext cx="72000" cy="672000"/>
            </a:xfrm>
            <a:prstGeom prst="rect">
              <a:avLst/>
            </a:prstGeom>
            <a:solidFill>
              <a:srgbClr val="2B6030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271463" y="4890903"/>
            <a:ext cx="3302109" cy="504000"/>
            <a:chOff x="291918" y="4840759"/>
            <a:chExt cx="3302109" cy="504000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297071" y="4840759"/>
              <a:ext cx="3296956" cy="504000"/>
              <a:chOff x="297071" y="4840759"/>
              <a:chExt cx="3296956" cy="504000"/>
            </a:xfrm>
          </p:grpSpPr>
          <p:sp>
            <p:nvSpPr>
              <p:cNvPr id="80" name="Прямоугольник 79"/>
              <p:cNvSpPr/>
              <p:nvPr/>
            </p:nvSpPr>
            <p:spPr>
              <a:xfrm>
                <a:off x="1924917" y="4858472"/>
                <a:ext cx="1669110" cy="4862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80000"/>
                  </a:lnSpc>
                  <a:buClr>
                    <a:srgbClr val="5EA038"/>
                  </a:buClr>
                </a:pPr>
                <a:r>
                  <a:rPr lang="ru-RU" b="1" spc="-15" dirty="0" smtClean="0">
                    <a:solidFill>
                      <a:schemeClr val="bg1"/>
                    </a:solidFill>
                    <a:latin typeface="Proxima Nova" charset="0"/>
                    <a:ea typeface="Proxima Nova" charset="0"/>
                    <a:cs typeface="Proxima Nova" charset="0"/>
                  </a:rPr>
                  <a:t>до 30 лет</a:t>
                </a:r>
                <a:r>
                  <a:rPr lang="en-US" b="1" spc="-15" dirty="0" smtClean="0">
                    <a:solidFill>
                      <a:schemeClr val="bg1"/>
                    </a:solidFill>
                    <a:latin typeface="Proxima Nova" charset="0"/>
                    <a:ea typeface="Proxima Nova" charset="0"/>
                    <a:cs typeface="Proxima Nova" charset="0"/>
                  </a:rPr>
                  <a:t> </a:t>
                </a:r>
                <a:r>
                  <a:rPr lang="ru-RU" sz="1400" spc="-15" dirty="0" smtClean="0">
                    <a:solidFill>
                      <a:schemeClr val="bg1"/>
                    </a:solidFill>
                    <a:latin typeface="Proxima Nova" charset="0"/>
                    <a:ea typeface="Proxima Nova" charset="0"/>
                    <a:cs typeface="Proxima Nova" charset="0"/>
                  </a:rPr>
                  <a:t>(включительно)</a:t>
                </a:r>
                <a:endParaRPr lang="ru-RU" sz="1400" spc="-15" dirty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297071" y="4840759"/>
                <a:ext cx="1519169" cy="504000"/>
              </a:xfrm>
              <a:prstGeom prst="rect">
                <a:avLst/>
              </a:prstGeom>
              <a:solidFill>
                <a:srgbClr val="FDC537"/>
              </a:solidFill>
              <a:ln w="9525" cap="flat" cmpd="sng" algn="ctr">
                <a:noFill/>
                <a:prstDash val="soli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lIns="108000" tIns="34290" rIns="68580" bIns="27000" rtlCol="0" anchor="ctr">
                <a:noAutofit/>
              </a:bodyPr>
              <a:lstStyle>
                <a:defPPr>
                  <a:defRPr lang="ru-RU"/>
                </a:defPPr>
                <a:lvl1pPr indent="0">
                  <a:lnSpc>
                    <a:spcPct val="80000"/>
                  </a:lnSpc>
                  <a:spcBef>
                    <a:spcPts val="0"/>
                  </a:spcBef>
                  <a:buSzPct val="100000"/>
                  <a:buFontTx/>
                  <a:buNone/>
                  <a:defRPr sz="1600" b="1" spc="-20">
                    <a:solidFill>
                      <a:schemeClr val="tx1"/>
                    </a:solidFill>
                    <a:latin typeface="Proxima Nova" charset="0"/>
                    <a:ea typeface="Proxima Nova" charset="0"/>
                    <a:cs typeface="Proxima Nova" charset="0"/>
                  </a:defRPr>
                </a:lvl1pPr>
                <a:lvl2pPr marL="360363" indent="-179388" defTabSz="358775">
                  <a:spcBef>
                    <a:spcPct val="20000"/>
                  </a:spcBef>
                  <a:buClr>
                    <a:srgbClr val="266234"/>
                  </a:buClr>
                  <a:buSzPct val="140000"/>
                  <a:buFont typeface="Arial"/>
                  <a:buChar char="•"/>
                  <a:defRPr sz="1200"/>
                </a:lvl2pPr>
                <a:lvl3pPr marL="536575" indent="-157163">
                  <a:spcBef>
                    <a:spcPct val="20000"/>
                  </a:spcBef>
                  <a:buClr>
                    <a:srgbClr val="266234"/>
                  </a:buClr>
                  <a:buSzPct val="120000"/>
                  <a:buFont typeface="Wingdings" charset="2"/>
                  <a:buChar char="§"/>
                  <a:defRPr sz="1200"/>
                </a:lvl3pPr>
                <a:lvl4pPr marL="715963" indent="-174625">
                  <a:spcBef>
                    <a:spcPct val="20000"/>
                  </a:spcBef>
                  <a:buClr>
                    <a:srgbClr val="266234"/>
                  </a:buClr>
                  <a:buFont typeface="Arial"/>
                  <a:buChar char="–"/>
                  <a:defRPr sz="1200"/>
                </a:lvl4pPr>
                <a:lvl5pPr marL="896938" indent="-176213">
                  <a:spcBef>
                    <a:spcPct val="20000"/>
                  </a:spcBef>
                  <a:buClr>
                    <a:srgbClr val="266234"/>
                  </a:buClr>
                  <a:buSzPct val="50000"/>
                  <a:buFont typeface="Wingdings" charset="2"/>
                  <a:buChar char="u"/>
                  <a:defRPr sz="1200"/>
                </a:lvl5pPr>
                <a:lvl6pPr marL="2514600" indent="-228600">
                  <a:spcBef>
                    <a:spcPct val="20000"/>
                  </a:spcBef>
                  <a:buFont typeface="Arial"/>
                  <a:buChar char="•"/>
                  <a:defRPr sz="2000"/>
                </a:lvl6pPr>
                <a:lvl7pPr marL="2971800" indent="-228600">
                  <a:spcBef>
                    <a:spcPct val="20000"/>
                  </a:spcBef>
                  <a:buFont typeface="Arial"/>
                  <a:buChar char="•"/>
                  <a:defRPr sz="2000"/>
                </a:lvl7pPr>
                <a:lvl8pPr marL="3429000" indent="-228600">
                  <a:spcBef>
                    <a:spcPct val="20000"/>
                  </a:spcBef>
                  <a:buFont typeface="Arial"/>
                  <a:buChar char="•"/>
                  <a:defRPr sz="2000"/>
                </a:lvl8pPr>
                <a:lvl9pPr marL="3886200" indent="-228600">
                  <a:spcBef>
                    <a:spcPct val="20000"/>
                  </a:spcBef>
                  <a:buFont typeface="Arial"/>
                  <a:buChar char="•"/>
                  <a:defRPr sz="2000"/>
                </a:lvl9pPr>
              </a:lstStyle>
              <a:p>
                <a:r>
                  <a:rPr lang="ru-RU" sz="1200" dirty="0"/>
                  <a:t>Срок </a:t>
                </a:r>
              </a:p>
              <a:p>
                <a:r>
                  <a:rPr lang="ru-RU" sz="1200" dirty="0"/>
                  <a:t>кредита</a:t>
                </a:r>
              </a:p>
            </p:txBody>
          </p:sp>
        </p:grpSp>
        <p:sp>
          <p:nvSpPr>
            <p:cNvPr id="82" name="Прямоугольник 81"/>
            <p:cNvSpPr/>
            <p:nvPr/>
          </p:nvSpPr>
          <p:spPr bwMode="auto">
            <a:xfrm>
              <a:off x="291918" y="4840759"/>
              <a:ext cx="54000" cy="504000"/>
            </a:xfrm>
            <a:prstGeom prst="rect">
              <a:avLst/>
            </a:prstGeom>
            <a:solidFill>
              <a:srgbClr val="2B6030"/>
            </a:solidFill>
            <a:ln>
              <a:noFill/>
            </a:ln>
          </p:spPr>
          <p:txBody>
            <a:bodyPr lIns="0" tIns="0" rIns="0" bIns="0" rtlCol="0" anchor="ctr"/>
            <a:lstStyle/>
            <a:p>
              <a:pPr algn="ctr"/>
              <a:endParaRPr lang="ru-RU" sz="1350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4671402" y="4681792"/>
            <a:ext cx="2089972" cy="1472192"/>
            <a:chOff x="5358731" y="686850"/>
            <a:chExt cx="2004875" cy="1415429"/>
          </a:xfrm>
        </p:grpSpPr>
        <p:sp>
          <p:nvSpPr>
            <p:cNvPr id="86" name="TextBox 85"/>
            <p:cNvSpPr txBox="1"/>
            <p:nvPr/>
          </p:nvSpPr>
          <p:spPr>
            <a:xfrm>
              <a:off x="5466086" y="816973"/>
              <a:ext cx="1897520" cy="1285306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87750" tIns="37148" rIns="87750" bIns="37148" rtlCol="0" anchor="ctr">
              <a:noAutofit/>
            </a:bodyPr>
            <a:lstStyle>
              <a:defPPr>
                <a:defRPr lang="en-US"/>
              </a:defPPr>
              <a:lvl1pPr marL="17462" indent="0">
                <a:spcBef>
                  <a:spcPct val="20000"/>
                </a:spcBef>
                <a:buSzPct val="100000"/>
                <a:buFontTx/>
                <a:buNone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60363" indent="-179388" defTabSz="358775">
                <a:spcBef>
                  <a:spcPct val="20000"/>
                </a:spcBef>
                <a:buClr>
                  <a:srgbClr val="266234"/>
                </a:buClr>
                <a:buSzPct val="140000"/>
                <a:buFont typeface="Arial"/>
                <a:buChar char="•"/>
                <a:defRPr sz="1200"/>
              </a:lvl2pPr>
              <a:lvl3pPr marL="536575" indent="-157163">
                <a:spcBef>
                  <a:spcPct val="20000"/>
                </a:spcBef>
                <a:buClr>
                  <a:srgbClr val="266234"/>
                </a:buClr>
                <a:buSzPct val="120000"/>
                <a:buFont typeface="Wingdings" charset="2"/>
                <a:buChar char="§"/>
                <a:defRPr sz="1200"/>
              </a:lvl3pPr>
              <a:lvl4pPr marL="715963" indent="-174625">
                <a:spcBef>
                  <a:spcPct val="20000"/>
                </a:spcBef>
                <a:buClr>
                  <a:srgbClr val="266234"/>
                </a:buClr>
                <a:buFont typeface="Arial"/>
                <a:buChar char="–"/>
                <a:defRPr sz="1200"/>
              </a:lvl4pPr>
              <a:lvl5pPr marL="896938" indent="-176213">
                <a:spcBef>
                  <a:spcPct val="20000"/>
                </a:spcBef>
                <a:buClr>
                  <a:srgbClr val="266234"/>
                </a:buClr>
                <a:buSzPct val="50000"/>
                <a:buFont typeface="Wingdings" charset="2"/>
                <a:buChar char="u"/>
                <a:defRPr sz="1200"/>
              </a:lvl5pPr>
              <a:lvl6pPr marL="2514600" indent="-228600">
                <a:spcBef>
                  <a:spcPct val="20000"/>
                </a:spcBef>
                <a:buFont typeface="Arial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/>
                <a:buChar char="•"/>
                <a:defRPr sz="2000"/>
              </a:lvl9pPr>
            </a:lstStyle>
            <a:p>
              <a:pPr algn="ctr"/>
              <a:endParaRPr lang="ru-RU" sz="1625" spc="-16" baseline="20000" dirty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58731" y="686850"/>
              <a:ext cx="1868961" cy="1251401"/>
            </a:xfrm>
            <a:prstGeom prst="rect">
              <a:avLst/>
            </a:prstGeom>
            <a:solidFill>
              <a:srgbClr val="19502E"/>
            </a:solidFill>
            <a:ln w="9525" cap="flat" cmpd="sng" algn="ctr">
              <a:noFill/>
              <a:prstDash val="soli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lIns="87750" tIns="37148" rIns="87750" bIns="37148" rtlCol="0" anchor="ctr">
              <a:noAutofit/>
            </a:bodyPr>
            <a:lstStyle>
              <a:defPPr>
                <a:defRPr lang="en-US"/>
              </a:defPPr>
              <a:lvl1pPr marL="17462" indent="0">
                <a:spcBef>
                  <a:spcPct val="20000"/>
                </a:spcBef>
                <a:buSzPct val="100000"/>
                <a:buFontTx/>
                <a:buNone/>
                <a:defRPr sz="16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360363" indent="-179388" defTabSz="358775">
                <a:spcBef>
                  <a:spcPct val="20000"/>
                </a:spcBef>
                <a:buClr>
                  <a:srgbClr val="266234"/>
                </a:buClr>
                <a:buSzPct val="140000"/>
                <a:buFont typeface="Arial"/>
                <a:buChar char="•"/>
                <a:defRPr sz="1200"/>
              </a:lvl2pPr>
              <a:lvl3pPr marL="536575" indent="-157163">
                <a:spcBef>
                  <a:spcPct val="20000"/>
                </a:spcBef>
                <a:buClr>
                  <a:srgbClr val="266234"/>
                </a:buClr>
                <a:buSzPct val="120000"/>
                <a:buFont typeface="Wingdings" charset="2"/>
                <a:buChar char="§"/>
                <a:defRPr sz="1200"/>
              </a:lvl3pPr>
              <a:lvl4pPr marL="715963" indent="-174625">
                <a:spcBef>
                  <a:spcPct val="20000"/>
                </a:spcBef>
                <a:buClr>
                  <a:srgbClr val="266234"/>
                </a:buClr>
                <a:buFont typeface="Arial"/>
                <a:buChar char="–"/>
                <a:defRPr sz="1200"/>
              </a:lvl4pPr>
              <a:lvl5pPr marL="896938" indent="-176213">
                <a:spcBef>
                  <a:spcPct val="20000"/>
                </a:spcBef>
                <a:buClr>
                  <a:srgbClr val="266234"/>
                </a:buClr>
                <a:buSzPct val="50000"/>
                <a:buFont typeface="Wingdings" charset="2"/>
                <a:buChar char="u"/>
                <a:defRPr sz="1200"/>
              </a:lvl5pPr>
              <a:lvl6pPr marL="2514600" indent="-228600">
                <a:spcBef>
                  <a:spcPct val="20000"/>
                </a:spcBef>
                <a:buFont typeface="Arial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/>
                <a:buChar char="•"/>
                <a:defRPr sz="2000"/>
              </a:lvl9pPr>
            </a:lstStyle>
            <a:p>
              <a:pPr algn="ctr"/>
              <a:r>
                <a:rPr lang="ru-RU" sz="2800" spc="-16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от</a:t>
              </a:r>
              <a:r>
                <a:rPr lang="ru-RU" sz="4800" spc="-16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 </a:t>
              </a:r>
              <a:r>
                <a:rPr lang="ru-RU" sz="4800" spc="-16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5,3</a:t>
              </a:r>
              <a:r>
                <a:rPr lang="ru-RU" sz="4388" spc="-16" baseline="30000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%*</a:t>
              </a:r>
              <a:endParaRPr lang="ru-RU" sz="4388" spc="-16" baseline="30000" dirty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262257" y="2286631"/>
            <a:ext cx="6451694" cy="1169551"/>
            <a:chOff x="286510" y="3195534"/>
            <a:chExt cx="5856122" cy="1169551"/>
          </a:xfrm>
        </p:grpSpPr>
        <p:sp>
          <p:nvSpPr>
            <p:cNvPr id="39" name="Freeform 5"/>
            <p:cNvSpPr>
              <a:spLocks noEditPoints="1"/>
            </p:cNvSpPr>
            <p:nvPr/>
          </p:nvSpPr>
          <p:spPr bwMode="auto">
            <a:xfrm>
              <a:off x="286510" y="3790702"/>
              <a:ext cx="290662" cy="266583"/>
            </a:xfrm>
            <a:custGeom>
              <a:avLst/>
              <a:gdLst>
                <a:gd name="T0" fmla="*/ 175 w 176"/>
                <a:gd name="T1" fmla="*/ 85 h 176"/>
                <a:gd name="T2" fmla="*/ 144 w 176"/>
                <a:gd name="T3" fmla="*/ 54 h 176"/>
                <a:gd name="T4" fmla="*/ 144 w 176"/>
                <a:gd name="T5" fmla="*/ 12 h 176"/>
                <a:gd name="T6" fmla="*/ 140 w 176"/>
                <a:gd name="T7" fmla="*/ 8 h 176"/>
                <a:gd name="T8" fmla="*/ 116 w 176"/>
                <a:gd name="T9" fmla="*/ 8 h 176"/>
                <a:gd name="T10" fmla="*/ 112 w 176"/>
                <a:gd name="T11" fmla="*/ 12 h 176"/>
                <a:gd name="T12" fmla="*/ 112 w 176"/>
                <a:gd name="T13" fmla="*/ 22 h 176"/>
                <a:gd name="T14" fmla="*/ 91 w 176"/>
                <a:gd name="T15" fmla="*/ 1 h 176"/>
                <a:gd name="T16" fmla="*/ 88 w 176"/>
                <a:gd name="T17" fmla="*/ 0 h 176"/>
                <a:gd name="T18" fmla="*/ 85 w 176"/>
                <a:gd name="T19" fmla="*/ 1 h 176"/>
                <a:gd name="T20" fmla="*/ 1 w 176"/>
                <a:gd name="T21" fmla="*/ 85 h 176"/>
                <a:gd name="T22" fmla="*/ 0 w 176"/>
                <a:gd name="T23" fmla="*/ 88 h 176"/>
                <a:gd name="T24" fmla="*/ 4 w 176"/>
                <a:gd name="T25" fmla="*/ 92 h 176"/>
                <a:gd name="T26" fmla="*/ 7 w 176"/>
                <a:gd name="T27" fmla="*/ 91 h 176"/>
                <a:gd name="T28" fmla="*/ 24 w 176"/>
                <a:gd name="T29" fmla="*/ 74 h 176"/>
                <a:gd name="T30" fmla="*/ 24 w 176"/>
                <a:gd name="T31" fmla="*/ 172 h 176"/>
                <a:gd name="T32" fmla="*/ 28 w 176"/>
                <a:gd name="T33" fmla="*/ 176 h 176"/>
                <a:gd name="T34" fmla="*/ 148 w 176"/>
                <a:gd name="T35" fmla="*/ 176 h 176"/>
                <a:gd name="T36" fmla="*/ 152 w 176"/>
                <a:gd name="T37" fmla="*/ 172 h 176"/>
                <a:gd name="T38" fmla="*/ 152 w 176"/>
                <a:gd name="T39" fmla="*/ 74 h 176"/>
                <a:gd name="T40" fmla="*/ 169 w 176"/>
                <a:gd name="T41" fmla="*/ 91 h 176"/>
                <a:gd name="T42" fmla="*/ 172 w 176"/>
                <a:gd name="T43" fmla="*/ 92 h 176"/>
                <a:gd name="T44" fmla="*/ 176 w 176"/>
                <a:gd name="T45" fmla="*/ 88 h 176"/>
                <a:gd name="T46" fmla="*/ 175 w 176"/>
                <a:gd name="T47" fmla="*/ 85 h 176"/>
                <a:gd name="T48" fmla="*/ 120 w 176"/>
                <a:gd name="T49" fmla="*/ 16 h 176"/>
                <a:gd name="T50" fmla="*/ 136 w 176"/>
                <a:gd name="T51" fmla="*/ 16 h 176"/>
                <a:gd name="T52" fmla="*/ 136 w 176"/>
                <a:gd name="T53" fmla="*/ 46 h 176"/>
                <a:gd name="T54" fmla="*/ 120 w 176"/>
                <a:gd name="T55" fmla="*/ 30 h 176"/>
                <a:gd name="T56" fmla="*/ 120 w 176"/>
                <a:gd name="T57" fmla="*/ 16 h 176"/>
                <a:gd name="T58" fmla="*/ 64 w 176"/>
                <a:gd name="T59" fmla="*/ 168 h 176"/>
                <a:gd name="T60" fmla="*/ 32 w 176"/>
                <a:gd name="T61" fmla="*/ 168 h 176"/>
                <a:gd name="T62" fmla="*/ 32 w 176"/>
                <a:gd name="T63" fmla="*/ 160 h 176"/>
                <a:gd name="T64" fmla="*/ 64 w 176"/>
                <a:gd name="T65" fmla="*/ 160 h 176"/>
                <a:gd name="T66" fmla="*/ 64 w 176"/>
                <a:gd name="T67" fmla="*/ 168 h 176"/>
                <a:gd name="T68" fmla="*/ 104 w 176"/>
                <a:gd name="T69" fmla="*/ 168 h 176"/>
                <a:gd name="T70" fmla="*/ 72 w 176"/>
                <a:gd name="T71" fmla="*/ 168 h 176"/>
                <a:gd name="T72" fmla="*/ 72 w 176"/>
                <a:gd name="T73" fmla="*/ 104 h 176"/>
                <a:gd name="T74" fmla="*/ 104 w 176"/>
                <a:gd name="T75" fmla="*/ 104 h 176"/>
                <a:gd name="T76" fmla="*/ 104 w 176"/>
                <a:gd name="T77" fmla="*/ 168 h 176"/>
                <a:gd name="T78" fmla="*/ 144 w 176"/>
                <a:gd name="T79" fmla="*/ 168 h 176"/>
                <a:gd name="T80" fmla="*/ 112 w 176"/>
                <a:gd name="T81" fmla="*/ 168 h 176"/>
                <a:gd name="T82" fmla="*/ 112 w 176"/>
                <a:gd name="T83" fmla="*/ 160 h 176"/>
                <a:gd name="T84" fmla="*/ 144 w 176"/>
                <a:gd name="T85" fmla="*/ 160 h 176"/>
                <a:gd name="T86" fmla="*/ 144 w 176"/>
                <a:gd name="T87" fmla="*/ 168 h 176"/>
                <a:gd name="T88" fmla="*/ 144 w 176"/>
                <a:gd name="T89" fmla="*/ 152 h 176"/>
                <a:gd name="T90" fmla="*/ 112 w 176"/>
                <a:gd name="T91" fmla="*/ 152 h 176"/>
                <a:gd name="T92" fmla="*/ 112 w 176"/>
                <a:gd name="T93" fmla="*/ 100 h 176"/>
                <a:gd name="T94" fmla="*/ 108 w 176"/>
                <a:gd name="T95" fmla="*/ 96 h 176"/>
                <a:gd name="T96" fmla="*/ 68 w 176"/>
                <a:gd name="T97" fmla="*/ 96 h 176"/>
                <a:gd name="T98" fmla="*/ 64 w 176"/>
                <a:gd name="T99" fmla="*/ 100 h 176"/>
                <a:gd name="T100" fmla="*/ 64 w 176"/>
                <a:gd name="T101" fmla="*/ 152 h 176"/>
                <a:gd name="T102" fmla="*/ 32 w 176"/>
                <a:gd name="T103" fmla="*/ 152 h 176"/>
                <a:gd name="T104" fmla="*/ 32 w 176"/>
                <a:gd name="T105" fmla="*/ 66 h 176"/>
                <a:gd name="T106" fmla="*/ 88 w 176"/>
                <a:gd name="T107" fmla="*/ 10 h 176"/>
                <a:gd name="T108" fmla="*/ 144 w 176"/>
                <a:gd name="T109" fmla="*/ 66 h 176"/>
                <a:gd name="T110" fmla="*/ 144 w 176"/>
                <a:gd name="T111" fmla="*/ 152 h 176"/>
                <a:gd name="T112" fmla="*/ 92 w 176"/>
                <a:gd name="T113" fmla="*/ 144 h 176"/>
                <a:gd name="T114" fmla="*/ 96 w 176"/>
                <a:gd name="T115" fmla="*/ 140 h 176"/>
                <a:gd name="T116" fmla="*/ 92 w 176"/>
                <a:gd name="T117" fmla="*/ 136 h 176"/>
                <a:gd name="T118" fmla="*/ 88 w 176"/>
                <a:gd name="T119" fmla="*/ 140 h 176"/>
                <a:gd name="T120" fmla="*/ 92 w 176"/>
                <a:gd name="T121" fmla="*/ 14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" h="176">
                  <a:moveTo>
                    <a:pt x="175" y="85"/>
                  </a:moveTo>
                  <a:cubicBezTo>
                    <a:pt x="144" y="54"/>
                    <a:pt x="144" y="54"/>
                    <a:pt x="144" y="54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4" y="10"/>
                    <a:pt x="142" y="8"/>
                    <a:pt x="140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4" y="8"/>
                    <a:pt x="112" y="10"/>
                    <a:pt x="112" y="12"/>
                  </a:cubicBezTo>
                  <a:cubicBezTo>
                    <a:pt x="112" y="22"/>
                    <a:pt x="112" y="22"/>
                    <a:pt x="112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0"/>
                    <a:pt x="89" y="0"/>
                    <a:pt x="88" y="0"/>
                  </a:cubicBezTo>
                  <a:cubicBezTo>
                    <a:pt x="87" y="0"/>
                    <a:pt x="86" y="0"/>
                    <a:pt x="85" y="1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6"/>
                    <a:pt x="0" y="87"/>
                    <a:pt x="0" y="88"/>
                  </a:cubicBezTo>
                  <a:cubicBezTo>
                    <a:pt x="0" y="90"/>
                    <a:pt x="2" y="92"/>
                    <a:pt x="4" y="92"/>
                  </a:cubicBezTo>
                  <a:cubicBezTo>
                    <a:pt x="5" y="92"/>
                    <a:pt x="6" y="92"/>
                    <a:pt x="7" y="91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24" y="174"/>
                    <a:pt x="26" y="176"/>
                    <a:pt x="28" y="176"/>
                  </a:cubicBezTo>
                  <a:cubicBezTo>
                    <a:pt x="148" y="176"/>
                    <a:pt x="148" y="176"/>
                    <a:pt x="148" y="176"/>
                  </a:cubicBezTo>
                  <a:cubicBezTo>
                    <a:pt x="150" y="176"/>
                    <a:pt x="152" y="174"/>
                    <a:pt x="152" y="172"/>
                  </a:cubicBezTo>
                  <a:cubicBezTo>
                    <a:pt x="152" y="74"/>
                    <a:pt x="152" y="74"/>
                    <a:pt x="152" y="74"/>
                  </a:cubicBezTo>
                  <a:cubicBezTo>
                    <a:pt x="169" y="91"/>
                    <a:pt x="169" y="91"/>
                    <a:pt x="169" y="91"/>
                  </a:cubicBezTo>
                  <a:cubicBezTo>
                    <a:pt x="170" y="92"/>
                    <a:pt x="171" y="92"/>
                    <a:pt x="172" y="92"/>
                  </a:cubicBezTo>
                  <a:cubicBezTo>
                    <a:pt x="174" y="92"/>
                    <a:pt x="176" y="90"/>
                    <a:pt x="176" y="88"/>
                  </a:cubicBezTo>
                  <a:cubicBezTo>
                    <a:pt x="176" y="87"/>
                    <a:pt x="176" y="86"/>
                    <a:pt x="175" y="85"/>
                  </a:cubicBezTo>
                  <a:moveTo>
                    <a:pt x="120" y="16"/>
                  </a:moveTo>
                  <a:cubicBezTo>
                    <a:pt x="136" y="16"/>
                    <a:pt x="136" y="16"/>
                    <a:pt x="136" y="1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20" y="30"/>
                    <a:pt x="120" y="30"/>
                    <a:pt x="120" y="30"/>
                  </a:cubicBezTo>
                  <a:lnTo>
                    <a:pt x="120" y="16"/>
                  </a:lnTo>
                  <a:close/>
                  <a:moveTo>
                    <a:pt x="64" y="168"/>
                  </a:moveTo>
                  <a:cubicBezTo>
                    <a:pt x="32" y="168"/>
                    <a:pt x="32" y="168"/>
                    <a:pt x="32" y="168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64" y="160"/>
                    <a:pt x="64" y="160"/>
                    <a:pt x="64" y="160"/>
                  </a:cubicBezTo>
                  <a:lnTo>
                    <a:pt x="64" y="168"/>
                  </a:lnTo>
                  <a:close/>
                  <a:moveTo>
                    <a:pt x="104" y="168"/>
                  </a:moveTo>
                  <a:cubicBezTo>
                    <a:pt x="72" y="168"/>
                    <a:pt x="72" y="168"/>
                    <a:pt x="72" y="168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04" y="168"/>
                  </a:lnTo>
                  <a:close/>
                  <a:moveTo>
                    <a:pt x="144" y="168"/>
                  </a:moveTo>
                  <a:cubicBezTo>
                    <a:pt x="112" y="168"/>
                    <a:pt x="112" y="168"/>
                    <a:pt x="112" y="168"/>
                  </a:cubicBezTo>
                  <a:cubicBezTo>
                    <a:pt x="112" y="160"/>
                    <a:pt x="112" y="160"/>
                    <a:pt x="112" y="160"/>
                  </a:cubicBezTo>
                  <a:cubicBezTo>
                    <a:pt x="144" y="160"/>
                    <a:pt x="144" y="160"/>
                    <a:pt x="144" y="160"/>
                  </a:cubicBezTo>
                  <a:lnTo>
                    <a:pt x="144" y="168"/>
                  </a:lnTo>
                  <a:close/>
                  <a:moveTo>
                    <a:pt x="144" y="152"/>
                  </a:moveTo>
                  <a:cubicBezTo>
                    <a:pt x="112" y="152"/>
                    <a:pt x="112" y="152"/>
                    <a:pt x="112" y="152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98"/>
                    <a:pt x="110" y="96"/>
                    <a:pt x="108" y="96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66" y="96"/>
                    <a:pt x="64" y="98"/>
                    <a:pt x="64" y="100"/>
                  </a:cubicBezTo>
                  <a:cubicBezTo>
                    <a:pt x="64" y="152"/>
                    <a:pt x="64" y="152"/>
                    <a:pt x="64" y="152"/>
                  </a:cubicBezTo>
                  <a:cubicBezTo>
                    <a:pt x="32" y="152"/>
                    <a:pt x="32" y="152"/>
                    <a:pt x="32" y="152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144" y="66"/>
                    <a:pt x="144" y="66"/>
                    <a:pt x="144" y="66"/>
                  </a:cubicBezTo>
                  <a:lnTo>
                    <a:pt x="144" y="152"/>
                  </a:lnTo>
                  <a:close/>
                  <a:moveTo>
                    <a:pt x="92" y="144"/>
                  </a:moveTo>
                  <a:cubicBezTo>
                    <a:pt x="94" y="144"/>
                    <a:pt x="96" y="142"/>
                    <a:pt x="96" y="140"/>
                  </a:cubicBezTo>
                  <a:cubicBezTo>
                    <a:pt x="96" y="138"/>
                    <a:pt x="94" y="136"/>
                    <a:pt x="92" y="136"/>
                  </a:cubicBezTo>
                  <a:cubicBezTo>
                    <a:pt x="90" y="136"/>
                    <a:pt x="88" y="138"/>
                    <a:pt x="88" y="140"/>
                  </a:cubicBezTo>
                  <a:cubicBezTo>
                    <a:pt x="88" y="142"/>
                    <a:pt x="90" y="144"/>
                    <a:pt x="92" y="14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"/>
            <p:cNvSpPr>
              <a:spLocks noEditPoints="1"/>
            </p:cNvSpPr>
            <p:nvPr/>
          </p:nvSpPr>
          <p:spPr bwMode="auto">
            <a:xfrm>
              <a:off x="289937" y="3284031"/>
              <a:ext cx="290662" cy="266200"/>
            </a:xfrm>
            <a:custGeom>
              <a:avLst/>
              <a:gdLst>
                <a:gd name="T0" fmla="*/ 175 w 176"/>
                <a:gd name="T1" fmla="*/ 85 h 176"/>
                <a:gd name="T2" fmla="*/ 144 w 176"/>
                <a:gd name="T3" fmla="*/ 54 h 176"/>
                <a:gd name="T4" fmla="*/ 144 w 176"/>
                <a:gd name="T5" fmla="*/ 12 h 176"/>
                <a:gd name="T6" fmla="*/ 140 w 176"/>
                <a:gd name="T7" fmla="*/ 8 h 176"/>
                <a:gd name="T8" fmla="*/ 116 w 176"/>
                <a:gd name="T9" fmla="*/ 8 h 176"/>
                <a:gd name="T10" fmla="*/ 112 w 176"/>
                <a:gd name="T11" fmla="*/ 12 h 176"/>
                <a:gd name="T12" fmla="*/ 112 w 176"/>
                <a:gd name="T13" fmla="*/ 22 h 176"/>
                <a:gd name="T14" fmla="*/ 91 w 176"/>
                <a:gd name="T15" fmla="*/ 1 h 176"/>
                <a:gd name="T16" fmla="*/ 88 w 176"/>
                <a:gd name="T17" fmla="*/ 0 h 176"/>
                <a:gd name="T18" fmla="*/ 85 w 176"/>
                <a:gd name="T19" fmla="*/ 1 h 176"/>
                <a:gd name="T20" fmla="*/ 1 w 176"/>
                <a:gd name="T21" fmla="*/ 85 h 176"/>
                <a:gd name="T22" fmla="*/ 0 w 176"/>
                <a:gd name="T23" fmla="*/ 88 h 176"/>
                <a:gd name="T24" fmla="*/ 4 w 176"/>
                <a:gd name="T25" fmla="*/ 92 h 176"/>
                <a:gd name="T26" fmla="*/ 7 w 176"/>
                <a:gd name="T27" fmla="*/ 91 h 176"/>
                <a:gd name="T28" fmla="*/ 24 w 176"/>
                <a:gd name="T29" fmla="*/ 74 h 176"/>
                <a:gd name="T30" fmla="*/ 24 w 176"/>
                <a:gd name="T31" fmla="*/ 172 h 176"/>
                <a:gd name="T32" fmla="*/ 28 w 176"/>
                <a:gd name="T33" fmla="*/ 176 h 176"/>
                <a:gd name="T34" fmla="*/ 148 w 176"/>
                <a:gd name="T35" fmla="*/ 176 h 176"/>
                <a:gd name="T36" fmla="*/ 152 w 176"/>
                <a:gd name="T37" fmla="*/ 172 h 176"/>
                <a:gd name="T38" fmla="*/ 152 w 176"/>
                <a:gd name="T39" fmla="*/ 74 h 176"/>
                <a:gd name="T40" fmla="*/ 169 w 176"/>
                <a:gd name="T41" fmla="*/ 91 h 176"/>
                <a:gd name="T42" fmla="*/ 172 w 176"/>
                <a:gd name="T43" fmla="*/ 92 h 176"/>
                <a:gd name="T44" fmla="*/ 176 w 176"/>
                <a:gd name="T45" fmla="*/ 88 h 176"/>
                <a:gd name="T46" fmla="*/ 175 w 176"/>
                <a:gd name="T47" fmla="*/ 85 h 176"/>
                <a:gd name="T48" fmla="*/ 120 w 176"/>
                <a:gd name="T49" fmla="*/ 16 h 176"/>
                <a:gd name="T50" fmla="*/ 136 w 176"/>
                <a:gd name="T51" fmla="*/ 16 h 176"/>
                <a:gd name="T52" fmla="*/ 136 w 176"/>
                <a:gd name="T53" fmla="*/ 46 h 176"/>
                <a:gd name="T54" fmla="*/ 120 w 176"/>
                <a:gd name="T55" fmla="*/ 30 h 176"/>
                <a:gd name="T56" fmla="*/ 120 w 176"/>
                <a:gd name="T57" fmla="*/ 16 h 176"/>
                <a:gd name="T58" fmla="*/ 64 w 176"/>
                <a:gd name="T59" fmla="*/ 168 h 176"/>
                <a:gd name="T60" fmla="*/ 32 w 176"/>
                <a:gd name="T61" fmla="*/ 168 h 176"/>
                <a:gd name="T62" fmla="*/ 32 w 176"/>
                <a:gd name="T63" fmla="*/ 160 h 176"/>
                <a:gd name="T64" fmla="*/ 64 w 176"/>
                <a:gd name="T65" fmla="*/ 160 h 176"/>
                <a:gd name="T66" fmla="*/ 64 w 176"/>
                <a:gd name="T67" fmla="*/ 168 h 176"/>
                <a:gd name="T68" fmla="*/ 104 w 176"/>
                <a:gd name="T69" fmla="*/ 168 h 176"/>
                <a:gd name="T70" fmla="*/ 72 w 176"/>
                <a:gd name="T71" fmla="*/ 168 h 176"/>
                <a:gd name="T72" fmla="*/ 72 w 176"/>
                <a:gd name="T73" fmla="*/ 104 h 176"/>
                <a:gd name="T74" fmla="*/ 104 w 176"/>
                <a:gd name="T75" fmla="*/ 104 h 176"/>
                <a:gd name="T76" fmla="*/ 104 w 176"/>
                <a:gd name="T77" fmla="*/ 168 h 176"/>
                <a:gd name="T78" fmla="*/ 144 w 176"/>
                <a:gd name="T79" fmla="*/ 168 h 176"/>
                <a:gd name="T80" fmla="*/ 112 w 176"/>
                <a:gd name="T81" fmla="*/ 168 h 176"/>
                <a:gd name="T82" fmla="*/ 112 w 176"/>
                <a:gd name="T83" fmla="*/ 160 h 176"/>
                <a:gd name="T84" fmla="*/ 144 w 176"/>
                <a:gd name="T85" fmla="*/ 160 h 176"/>
                <a:gd name="T86" fmla="*/ 144 w 176"/>
                <a:gd name="T87" fmla="*/ 168 h 176"/>
                <a:gd name="T88" fmla="*/ 144 w 176"/>
                <a:gd name="T89" fmla="*/ 152 h 176"/>
                <a:gd name="T90" fmla="*/ 112 w 176"/>
                <a:gd name="T91" fmla="*/ 152 h 176"/>
                <a:gd name="T92" fmla="*/ 112 w 176"/>
                <a:gd name="T93" fmla="*/ 100 h 176"/>
                <a:gd name="T94" fmla="*/ 108 w 176"/>
                <a:gd name="T95" fmla="*/ 96 h 176"/>
                <a:gd name="T96" fmla="*/ 68 w 176"/>
                <a:gd name="T97" fmla="*/ 96 h 176"/>
                <a:gd name="T98" fmla="*/ 64 w 176"/>
                <a:gd name="T99" fmla="*/ 100 h 176"/>
                <a:gd name="T100" fmla="*/ 64 w 176"/>
                <a:gd name="T101" fmla="*/ 152 h 176"/>
                <a:gd name="T102" fmla="*/ 32 w 176"/>
                <a:gd name="T103" fmla="*/ 152 h 176"/>
                <a:gd name="T104" fmla="*/ 32 w 176"/>
                <a:gd name="T105" fmla="*/ 66 h 176"/>
                <a:gd name="T106" fmla="*/ 88 w 176"/>
                <a:gd name="T107" fmla="*/ 10 h 176"/>
                <a:gd name="T108" fmla="*/ 144 w 176"/>
                <a:gd name="T109" fmla="*/ 66 h 176"/>
                <a:gd name="T110" fmla="*/ 144 w 176"/>
                <a:gd name="T111" fmla="*/ 152 h 176"/>
                <a:gd name="T112" fmla="*/ 92 w 176"/>
                <a:gd name="T113" fmla="*/ 144 h 176"/>
                <a:gd name="T114" fmla="*/ 96 w 176"/>
                <a:gd name="T115" fmla="*/ 140 h 176"/>
                <a:gd name="T116" fmla="*/ 92 w 176"/>
                <a:gd name="T117" fmla="*/ 136 h 176"/>
                <a:gd name="T118" fmla="*/ 88 w 176"/>
                <a:gd name="T119" fmla="*/ 140 h 176"/>
                <a:gd name="T120" fmla="*/ 92 w 176"/>
                <a:gd name="T121" fmla="*/ 144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76" h="176">
                  <a:moveTo>
                    <a:pt x="175" y="85"/>
                  </a:moveTo>
                  <a:cubicBezTo>
                    <a:pt x="144" y="54"/>
                    <a:pt x="144" y="54"/>
                    <a:pt x="144" y="54"/>
                  </a:cubicBezTo>
                  <a:cubicBezTo>
                    <a:pt x="144" y="12"/>
                    <a:pt x="144" y="12"/>
                    <a:pt x="144" y="12"/>
                  </a:cubicBezTo>
                  <a:cubicBezTo>
                    <a:pt x="144" y="10"/>
                    <a:pt x="142" y="8"/>
                    <a:pt x="140" y="8"/>
                  </a:cubicBezTo>
                  <a:cubicBezTo>
                    <a:pt x="116" y="8"/>
                    <a:pt x="116" y="8"/>
                    <a:pt x="116" y="8"/>
                  </a:cubicBezTo>
                  <a:cubicBezTo>
                    <a:pt x="114" y="8"/>
                    <a:pt x="112" y="10"/>
                    <a:pt x="112" y="12"/>
                  </a:cubicBezTo>
                  <a:cubicBezTo>
                    <a:pt x="112" y="22"/>
                    <a:pt x="112" y="22"/>
                    <a:pt x="112" y="22"/>
                  </a:cubicBezTo>
                  <a:cubicBezTo>
                    <a:pt x="91" y="1"/>
                    <a:pt x="91" y="1"/>
                    <a:pt x="91" y="1"/>
                  </a:cubicBezTo>
                  <a:cubicBezTo>
                    <a:pt x="90" y="0"/>
                    <a:pt x="89" y="0"/>
                    <a:pt x="88" y="0"/>
                  </a:cubicBezTo>
                  <a:cubicBezTo>
                    <a:pt x="87" y="0"/>
                    <a:pt x="86" y="0"/>
                    <a:pt x="85" y="1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6"/>
                    <a:pt x="0" y="87"/>
                    <a:pt x="0" y="88"/>
                  </a:cubicBezTo>
                  <a:cubicBezTo>
                    <a:pt x="0" y="90"/>
                    <a:pt x="2" y="92"/>
                    <a:pt x="4" y="92"/>
                  </a:cubicBezTo>
                  <a:cubicBezTo>
                    <a:pt x="5" y="92"/>
                    <a:pt x="6" y="92"/>
                    <a:pt x="7" y="91"/>
                  </a:cubicBezTo>
                  <a:cubicBezTo>
                    <a:pt x="24" y="74"/>
                    <a:pt x="24" y="74"/>
                    <a:pt x="24" y="74"/>
                  </a:cubicBezTo>
                  <a:cubicBezTo>
                    <a:pt x="24" y="172"/>
                    <a:pt x="24" y="172"/>
                    <a:pt x="24" y="172"/>
                  </a:cubicBezTo>
                  <a:cubicBezTo>
                    <a:pt x="24" y="174"/>
                    <a:pt x="26" y="176"/>
                    <a:pt x="28" y="176"/>
                  </a:cubicBezTo>
                  <a:cubicBezTo>
                    <a:pt x="148" y="176"/>
                    <a:pt x="148" y="176"/>
                    <a:pt x="148" y="176"/>
                  </a:cubicBezTo>
                  <a:cubicBezTo>
                    <a:pt x="150" y="176"/>
                    <a:pt x="152" y="174"/>
                    <a:pt x="152" y="172"/>
                  </a:cubicBezTo>
                  <a:cubicBezTo>
                    <a:pt x="152" y="74"/>
                    <a:pt x="152" y="74"/>
                    <a:pt x="152" y="74"/>
                  </a:cubicBezTo>
                  <a:cubicBezTo>
                    <a:pt x="169" y="91"/>
                    <a:pt x="169" y="91"/>
                    <a:pt x="169" y="91"/>
                  </a:cubicBezTo>
                  <a:cubicBezTo>
                    <a:pt x="170" y="92"/>
                    <a:pt x="171" y="92"/>
                    <a:pt x="172" y="92"/>
                  </a:cubicBezTo>
                  <a:cubicBezTo>
                    <a:pt x="174" y="92"/>
                    <a:pt x="176" y="90"/>
                    <a:pt x="176" y="88"/>
                  </a:cubicBezTo>
                  <a:cubicBezTo>
                    <a:pt x="176" y="87"/>
                    <a:pt x="176" y="86"/>
                    <a:pt x="175" y="85"/>
                  </a:cubicBezTo>
                  <a:moveTo>
                    <a:pt x="120" y="16"/>
                  </a:moveTo>
                  <a:cubicBezTo>
                    <a:pt x="136" y="16"/>
                    <a:pt x="136" y="16"/>
                    <a:pt x="136" y="16"/>
                  </a:cubicBezTo>
                  <a:cubicBezTo>
                    <a:pt x="136" y="46"/>
                    <a:pt x="136" y="46"/>
                    <a:pt x="136" y="46"/>
                  </a:cubicBezTo>
                  <a:cubicBezTo>
                    <a:pt x="120" y="30"/>
                    <a:pt x="120" y="30"/>
                    <a:pt x="120" y="30"/>
                  </a:cubicBezTo>
                  <a:lnTo>
                    <a:pt x="120" y="16"/>
                  </a:lnTo>
                  <a:close/>
                  <a:moveTo>
                    <a:pt x="64" y="168"/>
                  </a:moveTo>
                  <a:cubicBezTo>
                    <a:pt x="32" y="168"/>
                    <a:pt x="32" y="168"/>
                    <a:pt x="32" y="168"/>
                  </a:cubicBezTo>
                  <a:cubicBezTo>
                    <a:pt x="32" y="160"/>
                    <a:pt x="32" y="160"/>
                    <a:pt x="32" y="160"/>
                  </a:cubicBezTo>
                  <a:cubicBezTo>
                    <a:pt x="64" y="160"/>
                    <a:pt x="64" y="160"/>
                    <a:pt x="64" y="160"/>
                  </a:cubicBezTo>
                  <a:lnTo>
                    <a:pt x="64" y="168"/>
                  </a:lnTo>
                  <a:close/>
                  <a:moveTo>
                    <a:pt x="104" y="168"/>
                  </a:moveTo>
                  <a:cubicBezTo>
                    <a:pt x="72" y="168"/>
                    <a:pt x="72" y="168"/>
                    <a:pt x="72" y="168"/>
                  </a:cubicBezTo>
                  <a:cubicBezTo>
                    <a:pt x="72" y="104"/>
                    <a:pt x="72" y="104"/>
                    <a:pt x="72" y="104"/>
                  </a:cubicBezTo>
                  <a:cubicBezTo>
                    <a:pt x="104" y="104"/>
                    <a:pt x="104" y="104"/>
                    <a:pt x="104" y="104"/>
                  </a:cubicBezTo>
                  <a:lnTo>
                    <a:pt x="104" y="168"/>
                  </a:lnTo>
                  <a:close/>
                  <a:moveTo>
                    <a:pt x="144" y="168"/>
                  </a:moveTo>
                  <a:cubicBezTo>
                    <a:pt x="112" y="168"/>
                    <a:pt x="112" y="168"/>
                    <a:pt x="112" y="168"/>
                  </a:cubicBezTo>
                  <a:cubicBezTo>
                    <a:pt x="112" y="160"/>
                    <a:pt x="112" y="160"/>
                    <a:pt x="112" y="160"/>
                  </a:cubicBezTo>
                  <a:cubicBezTo>
                    <a:pt x="144" y="160"/>
                    <a:pt x="144" y="160"/>
                    <a:pt x="144" y="160"/>
                  </a:cubicBezTo>
                  <a:lnTo>
                    <a:pt x="144" y="168"/>
                  </a:lnTo>
                  <a:close/>
                  <a:moveTo>
                    <a:pt x="144" y="152"/>
                  </a:moveTo>
                  <a:cubicBezTo>
                    <a:pt x="112" y="152"/>
                    <a:pt x="112" y="152"/>
                    <a:pt x="112" y="152"/>
                  </a:cubicBezTo>
                  <a:cubicBezTo>
                    <a:pt x="112" y="100"/>
                    <a:pt x="112" y="100"/>
                    <a:pt x="112" y="100"/>
                  </a:cubicBezTo>
                  <a:cubicBezTo>
                    <a:pt x="112" y="98"/>
                    <a:pt x="110" y="96"/>
                    <a:pt x="108" y="96"/>
                  </a:cubicBezTo>
                  <a:cubicBezTo>
                    <a:pt x="68" y="96"/>
                    <a:pt x="68" y="96"/>
                    <a:pt x="68" y="96"/>
                  </a:cubicBezTo>
                  <a:cubicBezTo>
                    <a:pt x="66" y="96"/>
                    <a:pt x="64" y="98"/>
                    <a:pt x="64" y="100"/>
                  </a:cubicBezTo>
                  <a:cubicBezTo>
                    <a:pt x="64" y="152"/>
                    <a:pt x="64" y="152"/>
                    <a:pt x="64" y="152"/>
                  </a:cubicBezTo>
                  <a:cubicBezTo>
                    <a:pt x="32" y="152"/>
                    <a:pt x="32" y="152"/>
                    <a:pt x="32" y="152"/>
                  </a:cubicBezTo>
                  <a:cubicBezTo>
                    <a:pt x="32" y="66"/>
                    <a:pt x="32" y="66"/>
                    <a:pt x="32" y="66"/>
                  </a:cubicBezTo>
                  <a:cubicBezTo>
                    <a:pt x="88" y="10"/>
                    <a:pt x="88" y="10"/>
                    <a:pt x="88" y="10"/>
                  </a:cubicBezTo>
                  <a:cubicBezTo>
                    <a:pt x="144" y="66"/>
                    <a:pt x="144" y="66"/>
                    <a:pt x="144" y="66"/>
                  </a:cubicBezTo>
                  <a:lnTo>
                    <a:pt x="144" y="152"/>
                  </a:lnTo>
                  <a:close/>
                  <a:moveTo>
                    <a:pt x="92" y="144"/>
                  </a:moveTo>
                  <a:cubicBezTo>
                    <a:pt x="94" y="144"/>
                    <a:pt x="96" y="142"/>
                    <a:pt x="96" y="140"/>
                  </a:cubicBezTo>
                  <a:cubicBezTo>
                    <a:pt x="96" y="138"/>
                    <a:pt x="94" y="136"/>
                    <a:pt x="92" y="136"/>
                  </a:cubicBezTo>
                  <a:cubicBezTo>
                    <a:pt x="90" y="136"/>
                    <a:pt x="88" y="138"/>
                    <a:pt x="88" y="140"/>
                  </a:cubicBezTo>
                  <a:cubicBezTo>
                    <a:pt x="88" y="142"/>
                    <a:pt x="90" y="144"/>
                    <a:pt x="92" y="14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733233" y="3195534"/>
              <a:ext cx="5409399" cy="116955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spcBef>
                  <a:spcPts val="600"/>
                </a:spcBef>
              </a:pPr>
              <a:r>
                <a:rPr lang="ru-RU" sz="1200" spc="-20" dirty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Строительство индивидуального жилого дома (объекта ИЖС) на земельном </a:t>
              </a:r>
              <a:r>
                <a:rPr lang="ru-RU" sz="1200" spc="-20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участке (ЗУ) </a:t>
              </a:r>
              <a:r>
                <a:rPr lang="ru-RU" sz="1200" spc="-20" dirty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в собственности заемщика или приобретение </a:t>
              </a:r>
              <a:r>
                <a:rPr lang="ru-RU" sz="1200" spc="-20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ЗУ и </a:t>
              </a:r>
              <a:r>
                <a:rPr lang="ru-RU" sz="1200" spc="-20" dirty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строительство на нем объекта ИЖС по договору подряда с подрядной организацией</a:t>
              </a:r>
              <a:r>
                <a:rPr lang="ru-RU" sz="1200" spc="-20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;</a:t>
              </a:r>
            </a:p>
            <a:p>
              <a:pPr>
                <a:spcBef>
                  <a:spcPts val="600"/>
                </a:spcBef>
              </a:pPr>
              <a:r>
                <a:rPr lang="ru-RU" sz="1200" spc="-20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Покупка строящегося </a:t>
              </a:r>
              <a:r>
                <a:rPr lang="ru-RU" sz="1200" spc="-20" dirty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или готового жилья у </a:t>
              </a:r>
              <a:r>
                <a:rPr lang="ru-RU" sz="1200" spc="-20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застройщика;</a:t>
              </a:r>
            </a:p>
            <a:p>
              <a:pPr>
                <a:spcBef>
                  <a:spcPts val="600"/>
                </a:spcBef>
              </a:pPr>
              <a:r>
                <a:rPr lang="ru-RU" sz="1200" spc="-20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Рефинансирование </a:t>
              </a:r>
              <a:r>
                <a:rPr lang="ru-RU" sz="1200" spc="-20" dirty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ранее предоставленного ипотечного </a:t>
              </a:r>
              <a:r>
                <a:rPr lang="ru-RU" sz="1200" spc="-20" dirty="0" smtClean="0">
                  <a:solidFill>
                    <a:schemeClr val="bg1"/>
                  </a:solidFill>
                  <a:latin typeface="Proxima Nova" charset="0"/>
                  <a:ea typeface="Proxima Nova" charset="0"/>
                  <a:cs typeface="Proxima Nova" charset="0"/>
                </a:rPr>
                <a:t>кредита.</a:t>
              </a:r>
              <a:endParaRPr lang="ru-RU" sz="1200" spc="-20" dirty="0">
                <a:solidFill>
                  <a:schemeClr val="bg1"/>
                </a:solidFill>
                <a:latin typeface="Proxima Nova" charset="0"/>
                <a:ea typeface="Proxima Nova" charset="0"/>
                <a:cs typeface="Proxima Nova" charset="0"/>
              </a:endParaRPr>
            </a:p>
          </p:txBody>
        </p:sp>
      </p:grpSp>
      <p:sp>
        <p:nvSpPr>
          <p:cNvPr id="42" name="Freeform 5"/>
          <p:cNvSpPr>
            <a:spLocks noEditPoints="1"/>
          </p:cNvSpPr>
          <p:nvPr/>
        </p:nvSpPr>
        <p:spPr bwMode="auto">
          <a:xfrm>
            <a:off x="262257" y="3214036"/>
            <a:ext cx="320222" cy="251131"/>
          </a:xfrm>
          <a:custGeom>
            <a:avLst/>
            <a:gdLst>
              <a:gd name="T0" fmla="*/ 175 w 176"/>
              <a:gd name="T1" fmla="*/ 85 h 176"/>
              <a:gd name="T2" fmla="*/ 144 w 176"/>
              <a:gd name="T3" fmla="*/ 54 h 176"/>
              <a:gd name="T4" fmla="*/ 144 w 176"/>
              <a:gd name="T5" fmla="*/ 12 h 176"/>
              <a:gd name="T6" fmla="*/ 140 w 176"/>
              <a:gd name="T7" fmla="*/ 8 h 176"/>
              <a:gd name="T8" fmla="*/ 116 w 176"/>
              <a:gd name="T9" fmla="*/ 8 h 176"/>
              <a:gd name="T10" fmla="*/ 112 w 176"/>
              <a:gd name="T11" fmla="*/ 12 h 176"/>
              <a:gd name="T12" fmla="*/ 112 w 176"/>
              <a:gd name="T13" fmla="*/ 22 h 176"/>
              <a:gd name="T14" fmla="*/ 91 w 176"/>
              <a:gd name="T15" fmla="*/ 1 h 176"/>
              <a:gd name="T16" fmla="*/ 88 w 176"/>
              <a:gd name="T17" fmla="*/ 0 h 176"/>
              <a:gd name="T18" fmla="*/ 85 w 176"/>
              <a:gd name="T19" fmla="*/ 1 h 176"/>
              <a:gd name="T20" fmla="*/ 1 w 176"/>
              <a:gd name="T21" fmla="*/ 85 h 176"/>
              <a:gd name="T22" fmla="*/ 0 w 176"/>
              <a:gd name="T23" fmla="*/ 88 h 176"/>
              <a:gd name="T24" fmla="*/ 4 w 176"/>
              <a:gd name="T25" fmla="*/ 92 h 176"/>
              <a:gd name="T26" fmla="*/ 7 w 176"/>
              <a:gd name="T27" fmla="*/ 91 h 176"/>
              <a:gd name="T28" fmla="*/ 24 w 176"/>
              <a:gd name="T29" fmla="*/ 74 h 176"/>
              <a:gd name="T30" fmla="*/ 24 w 176"/>
              <a:gd name="T31" fmla="*/ 172 h 176"/>
              <a:gd name="T32" fmla="*/ 28 w 176"/>
              <a:gd name="T33" fmla="*/ 176 h 176"/>
              <a:gd name="T34" fmla="*/ 148 w 176"/>
              <a:gd name="T35" fmla="*/ 176 h 176"/>
              <a:gd name="T36" fmla="*/ 152 w 176"/>
              <a:gd name="T37" fmla="*/ 172 h 176"/>
              <a:gd name="T38" fmla="*/ 152 w 176"/>
              <a:gd name="T39" fmla="*/ 74 h 176"/>
              <a:gd name="T40" fmla="*/ 169 w 176"/>
              <a:gd name="T41" fmla="*/ 91 h 176"/>
              <a:gd name="T42" fmla="*/ 172 w 176"/>
              <a:gd name="T43" fmla="*/ 92 h 176"/>
              <a:gd name="T44" fmla="*/ 176 w 176"/>
              <a:gd name="T45" fmla="*/ 88 h 176"/>
              <a:gd name="T46" fmla="*/ 175 w 176"/>
              <a:gd name="T47" fmla="*/ 85 h 176"/>
              <a:gd name="T48" fmla="*/ 120 w 176"/>
              <a:gd name="T49" fmla="*/ 16 h 176"/>
              <a:gd name="T50" fmla="*/ 136 w 176"/>
              <a:gd name="T51" fmla="*/ 16 h 176"/>
              <a:gd name="T52" fmla="*/ 136 w 176"/>
              <a:gd name="T53" fmla="*/ 46 h 176"/>
              <a:gd name="T54" fmla="*/ 120 w 176"/>
              <a:gd name="T55" fmla="*/ 30 h 176"/>
              <a:gd name="T56" fmla="*/ 120 w 176"/>
              <a:gd name="T57" fmla="*/ 16 h 176"/>
              <a:gd name="T58" fmla="*/ 64 w 176"/>
              <a:gd name="T59" fmla="*/ 168 h 176"/>
              <a:gd name="T60" fmla="*/ 32 w 176"/>
              <a:gd name="T61" fmla="*/ 168 h 176"/>
              <a:gd name="T62" fmla="*/ 32 w 176"/>
              <a:gd name="T63" fmla="*/ 160 h 176"/>
              <a:gd name="T64" fmla="*/ 64 w 176"/>
              <a:gd name="T65" fmla="*/ 160 h 176"/>
              <a:gd name="T66" fmla="*/ 64 w 176"/>
              <a:gd name="T67" fmla="*/ 168 h 176"/>
              <a:gd name="T68" fmla="*/ 104 w 176"/>
              <a:gd name="T69" fmla="*/ 168 h 176"/>
              <a:gd name="T70" fmla="*/ 72 w 176"/>
              <a:gd name="T71" fmla="*/ 168 h 176"/>
              <a:gd name="T72" fmla="*/ 72 w 176"/>
              <a:gd name="T73" fmla="*/ 104 h 176"/>
              <a:gd name="T74" fmla="*/ 104 w 176"/>
              <a:gd name="T75" fmla="*/ 104 h 176"/>
              <a:gd name="T76" fmla="*/ 104 w 176"/>
              <a:gd name="T77" fmla="*/ 168 h 176"/>
              <a:gd name="T78" fmla="*/ 144 w 176"/>
              <a:gd name="T79" fmla="*/ 168 h 176"/>
              <a:gd name="T80" fmla="*/ 112 w 176"/>
              <a:gd name="T81" fmla="*/ 168 h 176"/>
              <a:gd name="T82" fmla="*/ 112 w 176"/>
              <a:gd name="T83" fmla="*/ 160 h 176"/>
              <a:gd name="T84" fmla="*/ 144 w 176"/>
              <a:gd name="T85" fmla="*/ 160 h 176"/>
              <a:gd name="T86" fmla="*/ 144 w 176"/>
              <a:gd name="T87" fmla="*/ 168 h 176"/>
              <a:gd name="T88" fmla="*/ 144 w 176"/>
              <a:gd name="T89" fmla="*/ 152 h 176"/>
              <a:gd name="T90" fmla="*/ 112 w 176"/>
              <a:gd name="T91" fmla="*/ 152 h 176"/>
              <a:gd name="T92" fmla="*/ 112 w 176"/>
              <a:gd name="T93" fmla="*/ 100 h 176"/>
              <a:gd name="T94" fmla="*/ 108 w 176"/>
              <a:gd name="T95" fmla="*/ 96 h 176"/>
              <a:gd name="T96" fmla="*/ 68 w 176"/>
              <a:gd name="T97" fmla="*/ 96 h 176"/>
              <a:gd name="T98" fmla="*/ 64 w 176"/>
              <a:gd name="T99" fmla="*/ 100 h 176"/>
              <a:gd name="T100" fmla="*/ 64 w 176"/>
              <a:gd name="T101" fmla="*/ 152 h 176"/>
              <a:gd name="T102" fmla="*/ 32 w 176"/>
              <a:gd name="T103" fmla="*/ 152 h 176"/>
              <a:gd name="T104" fmla="*/ 32 w 176"/>
              <a:gd name="T105" fmla="*/ 66 h 176"/>
              <a:gd name="T106" fmla="*/ 88 w 176"/>
              <a:gd name="T107" fmla="*/ 10 h 176"/>
              <a:gd name="T108" fmla="*/ 144 w 176"/>
              <a:gd name="T109" fmla="*/ 66 h 176"/>
              <a:gd name="T110" fmla="*/ 144 w 176"/>
              <a:gd name="T111" fmla="*/ 152 h 176"/>
              <a:gd name="T112" fmla="*/ 92 w 176"/>
              <a:gd name="T113" fmla="*/ 144 h 176"/>
              <a:gd name="T114" fmla="*/ 96 w 176"/>
              <a:gd name="T115" fmla="*/ 140 h 176"/>
              <a:gd name="T116" fmla="*/ 92 w 176"/>
              <a:gd name="T117" fmla="*/ 136 h 176"/>
              <a:gd name="T118" fmla="*/ 88 w 176"/>
              <a:gd name="T119" fmla="*/ 140 h 176"/>
              <a:gd name="T120" fmla="*/ 92 w 176"/>
              <a:gd name="T121" fmla="*/ 144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76" h="176">
                <a:moveTo>
                  <a:pt x="175" y="85"/>
                </a:moveTo>
                <a:cubicBezTo>
                  <a:pt x="144" y="54"/>
                  <a:pt x="144" y="54"/>
                  <a:pt x="144" y="54"/>
                </a:cubicBezTo>
                <a:cubicBezTo>
                  <a:pt x="144" y="12"/>
                  <a:pt x="144" y="12"/>
                  <a:pt x="144" y="12"/>
                </a:cubicBezTo>
                <a:cubicBezTo>
                  <a:pt x="144" y="10"/>
                  <a:pt x="142" y="8"/>
                  <a:pt x="140" y="8"/>
                </a:cubicBezTo>
                <a:cubicBezTo>
                  <a:pt x="116" y="8"/>
                  <a:pt x="116" y="8"/>
                  <a:pt x="116" y="8"/>
                </a:cubicBezTo>
                <a:cubicBezTo>
                  <a:pt x="114" y="8"/>
                  <a:pt x="112" y="10"/>
                  <a:pt x="112" y="12"/>
                </a:cubicBezTo>
                <a:cubicBezTo>
                  <a:pt x="112" y="22"/>
                  <a:pt x="112" y="22"/>
                  <a:pt x="112" y="22"/>
                </a:cubicBezTo>
                <a:cubicBezTo>
                  <a:pt x="91" y="1"/>
                  <a:pt x="91" y="1"/>
                  <a:pt x="91" y="1"/>
                </a:cubicBezTo>
                <a:cubicBezTo>
                  <a:pt x="90" y="0"/>
                  <a:pt x="89" y="0"/>
                  <a:pt x="88" y="0"/>
                </a:cubicBezTo>
                <a:cubicBezTo>
                  <a:pt x="87" y="0"/>
                  <a:pt x="86" y="0"/>
                  <a:pt x="85" y="1"/>
                </a:cubicBezTo>
                <a:cubicBezTo>
                  <a:pt x="1" y="85"/>
                  <a:pt x="1" y="85"/>
                  <a:pt x="1" y="85"/>
                </a:cubicBezTo>
                <a:cubicBezTo>
                  <a:pt x="0" y="86"/>
                  <a:pt x="0" y="87"/>
                  <a:pt x="0" y="88"/>
                </a:cubicBezTo>
                <a:cubicBezTo>
                  <a:pt x="0" y="90"/>
                  <a:pt x="2" y="92"/>
                  <a:pt x="4" y="92"/>
                </a:cubicBezTo>
                <a:cubicBezTo>
                  <a:pt x="5" y="92"/>
                  <a:pt x="6" y="92"/>
                  <a:pt x="7" y="91"/>
                </a:cubicBezTo>
                <a:cubicBezTo>
                  <a:pt x="24" y="74"/>
                  <a:pt x="24" y="74"/>
                  <a:pt x="24" y="74"/>
                </a:cubicBezTo>
                <a:cubicBezTo>
                  <a:pt x="24" y="172"/>
                  <a:pt x="24" y="172"/>
                  <a:pt x="24" y="172"/>
                </a:cubicBezTo>
                <a:cubicBezTo>
                  <a:pt x="24" y="174"/>
                  <a:pt x="26" y="176"/>
                  <a:pt x="28" y="176"/>
                </a:cubicBezTo>
                <a:cubicBezTo>
                  <a:pt x="148" y="176"/>
                  <a:pt x="148" y="176"/>
                  <a:pt x="148" y="176"/>
                </a:cubicBezTo>
                <a:cubicBezTo>
                  <a:pt x="150" y="176"/>
                  <a:pt x="152" y="174"/>
                  <a:pt x="152" y="172"/>
                </a:cubicBezTo>
                <a:cubicBezTo>
                  <a:pt x="152" y="74"/>
                  <a:pt x="152" y="74"/>
                  <a:pt x="152" y="74"/>
                </a:cubicBezTo>
                <a:cubicBezTo>
                  <a:pt x="169" y="91"/>
                  <a:pt x="169" y="91"/>
                  <a:pt x="169" y="91"/>
                </a:cubicBezTo>
                <a:cubicBezTo>
                  <a:pt x="170" y="92"/>
                  <a:pt x="171" y="92"/>
                  <a:pt x="172" y="92"/>
                </a:cubicBezTo>
                <a:cubicBezTo>
                  <a:pt x="174" y="92"/>
                  <a:pt x="176" y="90"/>
                  <a:pt x="176" y="88"/>
                </a:cubicBezTo>
                <a:cubicBezTo>
                  <a:pt x="176" y="87"/>
                  <a:pt x="176" y="86"/>
                  <a:pt x="175" y="85"/>
                </a:cubicBezTo>
                <a:moveTo>
                  <a:pt x="120" y="16"/>
                </a:moveTo>
                <a:cubicBezTo>
                  <a:pt x="136" y="16"/>
                  <a:pt x="136" y="16"/>
                  <a:pt x="136" y="16"/>
                </a:cubicBezTo>
                <a:cubicBezTo>
                  <a:pt x="136" y="46"/>
                  <a:pt x="136" y="46"/>
                  <a:pt x="136" y="46"/>
                </a:cubicBezTo>
                <a:cubicBezTo>
                  <a:pt x="120" y="30"/>
                  <a:pt x="120" y="30"/>
                  <a:pt x="120" y="30"/>
                </a:cubicBezTo>
                <a:lnTo>
                  <a:pt x="120" y="16"/>
                </a:lnTo>
                <a:close/>
                <a:moveTo>
                  <a:pt x="64" y="168"/>
                </a:moveTo>
                <a:cubicBezTo>
                  <a:pt x="32" y="168"/>
                  <a:pt x="32" y="168"/>
                  <a:pt x="32" y="168"/>
                </a:cubicBezTo>
                <a:cubicBezTo>
                  <a:pt x="32" y="160"/>
                  <a:pt x="32" y="160"/>
                  <a:pt x="32" y="160"/>
                </a:cubicBezTo>
                <a:cubicBezTo>
                  <a:pt x="64" y="160"/>
                  <a:pt x="64" y="160"/>
                  <a:pt x="64" y="160"/>
                </a:cubicBezTo>
                <a:lnTo>
                  <a:pt x="64" y="168"/>
                </a:lnTo>
                <a:close/>
                <a:moveTo>
                  <a:pt x="104" y="168"/>
                </a:moveTo>
                <a:cubicBezTo>
                  <a:pt x="72" y="168"/>
                  <a:pt x="72" y="168"/>
                  <a:pt x="72" y="168"/>
                </a:cubicBezTo>
                <a:cubicBezTo>
                  <a:pt x="72" y="104"/>
                  <a:pt x="72" y="104"/>
                  <a:pt x="72" y="104"/>
                </a:cubicBezTo>
                <a:cubicBezTo>
                  <a:pt x="104" y="104"/>
                  <a:pt x="104" y="104"/>
                  <a:pt x="104" y="104"/>
                </a:cubicBezTo>
                <a:lnTo>
                  <a:pt x="104" y="168"/>
                </a:lnTo>
                <a:close/>
                <a:moveTo>
                  <a:pt x="144" y="168"/>
                </a:moveTo>
                <a:cubicBezTo>
                  <a:pt x="112" y="168"/>
                  <a:pt x="112" y="168"/>
                  <a:pt x="112" y="168"/>
                </a:cubicBezTo>
                <a:cubicBezTo>
                  <a:pt x="112" y="160"/>
                  <a:pt x="112" y="160"/>
                  <a:pt x="112" y="160"/>
                </a:cubicBezTo>
                <a:cubicBezTo>
                  <a:pt x="144" y="160"/>
                  <a:pt x="144" y="160"/>
                  <a:pt x="144" y="160"/>
                </a:cubicBezTo>
                <a:lnTo>
                  <a:pt x="144" y="168"/>
                </a:lnTo>
                <a:close/>
                <a:moveTo>
                  <a:pt x="144" y="152"/>
                </a:moveTo>
                <a:cubicBezTo>
                  <a:pt x="112" y="152"/>
                  <a:pt x="112" y="152"/>
                  <a:pt x="112" y="152"/>
                </a:cubicBezTo>
                <a:cubicBezTo>
                  <a:pt x="112" y="100"/>
                  <a:pt x="112" y="100"/>
                  <a:pt x="112" y="100"/>
                </a:cubicBezTo>
                <a:cubicBezTo>
                  <a:pt x="112" y="98"/>
                  <a:pt x="110" y="96"/>
                  <a:pt x="108" y="96"/>
                </a:cubicBezTo>
                <a:cubicBezTo>
                  <a:pt x="68" y="96"/>
                  <a:pt x="68" y="96"/>
                  <a:pt x="68" y="96"/>
                </a:cubicBezTo>
                <a:cubicBezTo>
                  <a:pt x="66" y="96"/>
                  <a:pt x="64" y="98"/>
                  <a:pt x="64" y="100"/>
                </a:cubicBezTo>
                <a:cubicBezTo>
                  <a:pt x="64" y="152"/>
                  <a:pt x="64" y="152"/>
                  <a:pt x="64" y="152"/>
                </a:cubicBezTo>
                <a:cubicBezTo>
                  <a:pt x="32" y="152"/>
                  <a:pt x="32" y="152"/>
                  <a:pt x="32" y="152"/>
                </a:cubicBezTo>
                <a:cubicBezTo>
                  <a:pt x="32" y="66"/>
                  <a:pt x="32" y="66"/>
                  <a:pt x="32" y="66"/>
                </a:cubicBezTo>
                <a:cubicBezTo>
                  <a:pt x="88" y="10"/>
                  <a:pt x="88" y="10"/>
                  <a:pt x="88" y="10"/>
                </a:cubicBezTo>
                <a:cubicBezTo>
                  <a:pt x="144" y="66"/>
                  <a:pt x="144" y="66"/>
                  <a:pt x="144" y="66"/>
                </a:cubicBezTo>
                <a:lnTo>
                  <a:pt x="144" y="152"/>
                </a:lnTo>
                <a:close/>
                <a:moveTo>
                  <a:pt x="92" y="144"/>
                </a:moveTo>
                <a:cubicBezTo>
                  <a:pt x="94" y="144"/>
                  <a:pt x="96" y="142"/>
                  <a:pt x="96" y="140"/>
                </a:cubicBezTo>
                <a:cubicBezTo>
                  <a:pt x="96" y="138"/>
                  <a:pt x="94" y="136"/>
                  <a:pt x="92" y="136"/>
                </a:cubicBezTo>
                <a:cubicBezTo>
                  <a:pt x="90" y="136"/>
                  <a:pt x="88" y="138"/>
                  <a:pt x="88" y="140"/>
                </a:cubicBezTo>
                <a:cubicBezTo>
                  <a:pt x="88" y="142"/>
                  <a:pt x="90" y="144"/>
                  <a:pt x="92" y="144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9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2550</TotalTime>
  <Words>186</Words>
  <Application>Microsoft Office PowerPoint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Malgun Gothic Semilight</vt:lpstr>
      <vt:lpstr>Arial</vt:lpstr>
      <vt:lpstr>Calibri</vt:lpstr>
      <vt:lpstr>Calibri Light</vt:lpstr>
      <vt:lpstr>Proxima Nova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ДЕТСКАЯ ИПОТЕКА</dc:title>
  <dc:creator>Васехина Марина Сергеевна</dc:creator>
  <cp:lastModifiedBy>Баканеева Галина Николаевна</cp:lastModifiedBy>
  <cp:revision>117</cp:revision>
  <dcterms:created xsi:type="dcterms:W3CDTF">2021-08-16T12:00:16Z</dcterms:created>
  <dcterms:modified xsi:type="dcterms:W3CDTF">2023-03-29T07:15:39Z</dcterms:modified>
</cp:coreProperties>
</file>