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987" r:id="rId6"/>
  </p:sldMasterIdLst>
  <p:notesMasterIdLst>
    <p:notesMasterId r:id="rId8"/>
  </p:notesMasterIdLst>
  <p:sldIdLst>
    <p:sldId id="3955" r:id="rId7"/>
  </p:sldIdLst>
  <p:sldSz cx="9906000" cy="6858000" type="A4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6050" userDrawn="1">
          <p15:clr>
            <a:srgbClr val="A4A3A4"/>
          </p15:clr>
        </p15:guide>
        <p15:guide id="3" orient="horz" pos="3430" userDrawn="1">
          <p15:clr>
            <a:srgbClr val="A4A3A4"/>
          </p15:clr>
        </p15:guide>
        <p15:guide id="4" pos="171" userDrawn="1">
          <p15:clr>
            <a:srgbClr val="A4A3A4"/>
          </p15:clr>
        </p15:guide>
        <p15:guide id="5" orient="horz" pos="3249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37"/>
    <a:srgbClr val="6AA744"/>
    <a:srgbClr val="2B6030"/>
    <a:srgbClr val="19502E"/>
    <a:srgbClr val="FECC00"/>
    <a:srgbClr val="FFCB05"/>
    <a:srgbClr val="255D30"/>
    <a:srgbClr val="67A42D"/>
    <a:srgbClr val="FFCC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>
        <p:scale>
          <a:sx n="150" d="100"/>
          <a:sy n="150" d="100"/>
        </p:scale>
        <p:origin x="156" y="-3612"/>
      </p:cViewPr>
      <p:guideLst>
        <p:guide orient="horz" pos="1230"/>
        <p:guide pos="6050"/>
        <p:guide orient="horz" pos="3430"/>
        <p:guide pos="171"/>
        <p:guide orient="horz" pos="3249"/>
        <p:guide orient="horz" pos="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26.01.2023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6663"/>
            <a:ext cx="48291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9906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48981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906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4432433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11"/>
            <a:ext cx="9906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3302118" y="3408643"/>
            <a:ext cx="6603884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66" y="1651510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0975" y="2169008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72230" y="642949"/>
            <a:ext cx="32253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421448" y="642949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3421448" y="3501500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769019" y="642949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769019" y="3501500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658749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1" y="1813844"/>
            <a:ext cx="5538027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5782">
              <a:defRPr/>
            </a:pPr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19" y="1118435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8027" y="1635932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31851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318510" y="-5078"/>
            <a:ext cx="331851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637020" y="-5078"/>
            <a:ext cx="326898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9"/>
            <a:ext cx="9906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117539" y="1580014"/>
            <a:ext cx="4332856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37325" y="1996388"/>
            <a:ext cx="4332856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136260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3910534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83" y="2351291"/>
            <a:ext cx="4946037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168584" y="2784809"/>
            <a:ext cx="3035106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42" y="721529"/>
            <a:ext cx="259605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60" y="1561509"/>
            <a:ext cx="1808133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1865" y="1826501"/>
            <a:ext cx="1275978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654346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26785" y="1826501"/>
            <a:ext cx="1275978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58337" y="1826501"/>
            <a:ext cx="1275978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438908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70460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6732" y="1873681"/>
            <a:ext cx="273550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976921" y="1992947"/>
            <a:ext cx="2407118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1629009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1554449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01979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03957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50990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952967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54945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684285" y="1"/>
            <a:ext cx="4221716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82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2526904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2452344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966" y="1705200"/>
            <a:ext cx="232652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98999" y="1701100"/>
            <a:ext cx="232652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5033" y="1701100"/>
            <a:ext cx="2326687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141" y="1179013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949" y="1696510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56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33195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245972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27684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674957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55" y="-128680"/>
            <a:ext cx="6741227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5950" y="444502"/>
            <a:ext cx="4199164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850560" y="0"/>
            <a:ext cx="705544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4130306" y="2"/>
            <a:ext cx="5775694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59461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9187" y="2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69187" y="3482693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8336" y="2105717"/>
            <a:ext cx="4150034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92864" y="1224010"/>
            <a:ext cx="224212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92864" y="4044133"/>
            <a:ext cx="224212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40165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40165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492532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492532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7449000" y="1224010"/>
            <a:ext cx="2363493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7449000" y="4044133"/>
            <a:ext cx="2363493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72670" y="1786779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6703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734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369292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77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462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84790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57604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015208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72812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30416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2785" y="346514"/>
            <a:ext cx="3067073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0561" y="0"/>
            <a:ext cx="7055440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4438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00319" y="2871053"/>
            <a:ext cx="51053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346702" y="467041"/>
            <a:ext cx="8819361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243096" y="819260"/>
            <a:ext cx="6643418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6304" y="1742546"/>
            <a:ext cx="4604317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23660" y="1911542"/>
            <a:ext cx="3489604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9906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3" y="1736853"/>
            <a:ext cx="4209288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18465" y="1944009"/>
            <a:ext cx="3929390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2649458" y="2446452"/>
            <a:ext cx="1261095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5995080" y="2446452"/>
            <a:ext cx="1261095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4239405" y="2233261"/>
            <a:ext cx="1432590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797448" y="2446452"/>
            <a:ext cx="1261095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7852150" y="2446452"/>
            <a:ext cx="1261095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8859" y="2918952"/>
            <a:ext cx="1085666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0869" y="2918952"/>
            <a:ext cx="1085665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246" y="2770012"/>
            <a:ext cx="1233305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90" y="2918952"/>
            <a:ext cx="1085666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3559" y="2918952"/>
            <a:ext cx="1085667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98" y="1134340"/>
            <a:ext cx="2335966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0317" y="1880970"/>
            <a:ext cx="1640349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4572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243504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8570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57224" y="2876274"/>
            <a:ext cx="1342487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1579" y="2970108"/>
            <a:ext cx="1468255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8589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5145" y="508116"/>
            <a:ext cx="232652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2205" y="504016"/>
            <a:ext cx="232652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9265" y="504016"/>
            <a:ext cx="2326687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6221" y="3681160"/>
            <a:ext cx="3116653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9882" y="3676501"/>
            <a:ext cx="3116653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3542" y="3676501"/>
            <a:ext cx="3116872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9906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15">
              <a:defRPr/>
            </a:pPr>
            <a:endParaRPr lang="ru-RU" sz="6205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6" y="260352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67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2490373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099"/>
            <a:ext cx="699224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62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3370263"/>
            <a:ext cx="9361686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05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151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73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14" y="1365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14" y="1971675"/>
            <a:ext cx="8969573" cy="435133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213" y="6480177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188" y="6492877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7937" y="6492877"/>
            <a:ext cx="2228850" cy="365125"/>
          </a:xfrm>
        </p:spPr>
        <p:txBody>
          <a:bodyPr/>
          <a:lstStyle>
            <a:lvl1pPr>
              <a:defRPr sz="6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7125" y="1475049"/>
            <a:ext cx="701887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79350" rtl="0" eaLnBrk="1" latinLnBrk="0" hangingPunct="1">
        <a:spcBef>
          <a:spcPct val="0"/>
        </a:spcBef>
        <a:buNone/>
        <a:defRPr sz="2699" kern="1200" cap="all" spc="-4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7935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indent="-135854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18885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52852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6820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7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4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20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2pPr>
      <a:lvl3pPr marL="67935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01901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35869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5pPr>
      <a:lvl6pPr marL="1698368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6pPr>
      <a:lvl7pPr marL="203804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7pPr>
      <a:lvl8pPr marL="237770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8pPr>
      <a:lvl9pPr marL="2717387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</p:sldLayoutIdLst>
  <p:hf hdr="0" dt="0"/>
  <p:txStyles>
    <p:titleStyle>
      <a:lvl1pPr algn="l" defTabSz="685919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0" indent="-171480" algn="l" defTabSz="68591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39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9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5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31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7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195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154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5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1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7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83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9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75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71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67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5912252" y="3124654"/>
            <a:ext cx="3347680" cy="2222142"/>
          </a:xfrm>
          <a:prstGeom prst="rect">
            <a:avLst/>
          </a:prstGeom>
          <a:solidFill>
            <a:srgbClr val="FDC537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pic>
        <p:nvPicPr>
          <p:cNvPr id="47" name="Рисунок 46" descr="C:\Users\SLOBOD~1\AppData\Local\Temp\notesFFF692\shutterstock_15357063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2" t="26189" r="4421"/>
          <a:stretch/>
        </p:blipFill>
        <p:spPr bwMode="auto">
          <a:xfrm>
            <a:off x="2805352" y="2937379"/>
            <a:ext cx="7253048" cy="3922219"/>
          </a:xfrm>
          <a:custGeom>
            <a:avLst/>
            <a:gdLst>
              <a:gd name="connsiteX0" fmla="*/ 0 w 11636654"/>
              <a:gd name="connsiteY0" fmla="*/ 0 h 6292735"/>
              <a:gd name="connsiteX1" fmla="*/ 6978929 w 11636654"/>
              <a:gd name="connsiteY1" fmla="*/ 0 h 6292735"/>
              <a:gd name="connsiteX2" fmla="*/ 6978929 w 11636654"/>
              <a:gd name="connsiteY2" fmla="*/ 2701811 h 6292735"/>
              <a:gd name="connsiteX3" fmla="*/ 7431367 w 11636654"/>
              <a:gd name="connsiteY3" fmla="*/ 3199492 h 6292735"/>
              <a:gd name="connsiteX4" fmla="*/ 7702829 w 11636654"/>
              <a:gd name="connsiteY4" fmla="*/ 3287599 h 6292735"/>
              <a:gd name="connsiteX5" fmla="*/ 7731404 w 11636654"/>
              <a:gd name="connsiteY5" fmla="*/ 3147104 h 6292735"/>
              <a:gd name="connsiteX6" fmla="*/ 7617104 w 11636654"/>
              <a:gd name="connsiteY6" fmla="*/ 2758962 h 6292735"/>
              <a:gd name="connsiteX7" fmla="*/ 7548048 w 11636654"/>
              <a:gd name="connsiteY7" fmla="*/ 2882786 h 6292735"/>
              <a:gd name="connsiteX8" fmla="*/ 7433748 w 11636654"/>
              <a:gd name="connsiteY8" fmla="*/ 2532741 h 6292735"/>
              <a:gd name="connsiteX9" fmla="*/ 7776647 w 11636654"/>
              <a:gd name="connsiteY9" fmla="*/ 2420823 h 6292735"/>
              <a:gd name="connsiteX10" fmla="*/ 7867136 w 11636654"/>
              <a:gd name="connsiteY10" fmla="*/ 2470829 h 6292735"/>
              <a:gd name="connsiteX11" fmla="*/ 8255279 w 11636654"/>
              <a:gd name="connsiteY11" fmla="*/ 2499405 h 6292735"/>
              <a:gd name="connsiteX12" fmla="*/ 8312429 w 11636654"/>
              <a:gd name="connsiteY12" fmla="*/ 2444636 h 6292735"/>
              <a:gd name="connsiteX13" fmla="*/ 8491023 w 11636654"/>
              <a:gd name="connsiteY13" fmla="*/ 2492261 h 6292735"/>
              <a:gd name="connsiteX14" fmla="*/ 8783916 w 11636654"/>
              <a:gd name="connsiteY14" fmla="*/ 2366055 h 6292735"/>
              <a:gd name="connsiteX15" fmla="*/ 8933937 w 11636654"/>
              <a:gd name="connsiteY15" fmla="*/ 2170792 h 6292735"/>
              <a:gd name="connsiteX16" fmla="*/ 8898217 w 11636654"/>
              <a:gd name="connsiteY16" fmla="*/ 2082686 h 6292735"/>
              <a:gd name="connsiteX17" fmla="*/ 8943460 w 11636654"/>
              <a:gd name="connsiteY17" fmla="*/ 2049349 h 6292735"/>
              <a:gd name="connsiteX18" fmla="*/ 8883929 w 11636654"/>
              <a:gd name="connsiteY18" fmla="*/ 1920761 h 6292735"/>
              <a:gd name="connsiteX19" fmla="*/ 9110147 w 11636654"/>
              <a:gd name="connsiteY19" fmla="*/ 1392123 h 6292735"/>
              <a:gd name="connsiteX20" fmla="*/ 9886436 w 11636654"/>
              <a:gd name="connsiteY20" fmla="*/ 1399267 h 6292735"/>
              <a:gd name="connsiteX21" fmla="*/ 10088842 w 11636654"/>
              <a:gd name="connsiteY21" fmla="*/ 1999343 h 6292735"/>
              <a:gd name="connsiteX22" fmla="*/ 10174566 w 11636654"/>
              <a:gd name="connsiteY22" fmla="*/ 1975531 h 6292735"/>
              <a:gd name="connsiteX23" fmla="*/ 10207904 w 11636654"/>
              <a:gd name="connsiteY23" fmla="*/ 2101736 h 6292735"/>
              <a:gd name="connsiteX24" fmla="*/ 10631767 w 11636654"/>
              <a:gd name="connsiteY24" fmla="*/ 2370818 h 6292735"/>
              <a:gd name="connsiteX25" fmla="*/ 11265179 w 11636654"/>
              <a:gd name="connsiteY25" fmla="*/ 2882786 h 6292735"/>
              <a:gd name="connsiteX26" fmla="*/ 11636654 w 11636654"/>
              <a:gd name="connsiteY26" fmla="*/ 2882786 h 6292735"/>
              <a:gd name="connsiteX27" fmla="*/ 11636654 w 11636654"/>
              <a:gd name="connsiteY27" fmla="*/ 6292735 h 6292735"/>
              <a:gd name="connsiteX28" fmla="*/ 0 w 11636654"/>
              <a:gd name="connsiteY28" fmla="*/ 6292735 h 629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36654" h="6292735">
                <a:moveTo>
                  <a:pt x="0" y="0"/>
                </a:moveTo>
                <a:lnTo>
                  <a:pt x="6978929" y="0"/>
                </a:lnTo>
                <a:lnTo>
                  <a:pt x="6978929" y="2701811"/>
                </a:lnTo>
                <a:cubicBezTo>
                  <a:pt x="7476611" y="2922474"/>
                  <a:pt x="7352786" y="3105036"/>
                  <a:pt x="7431367" y="3199492"/>
                </a:cubicBezTo>
                <a:cubicBezTo>
                  <a:pt x="7623454" y="3008992"/>
                  <a:pt x="7686955" y="3261405"/>
                  <a:pt x="7702829" y="3287599"/>
                </a:cubicBezTo>
                <a:cubicBezTo>
                  <a:pt x="7694097" y="3200286"/>
                  <a:pt x="7723467" y="3182029"/>
                  <a:pt x="7731404" y="3147104"/>
                </a:cubicBezTo>
                <a:cubicBezTo>
                  <a:pt x="7633773" y="3087573"/>
                  <a:pt x="7679018" y="2820874"/>
                  <a:pt x="7617104" y="2758962"/>
                </a:cubicBezTo>
                <a:cubicBezTo>
                  <a:pt x="7581385" y="2788330"/>
                  <a:pt x="7576623" y="2841511"/>
                  <a:pt x="7548048" y="2882786"/>
                </a:cubicBezTo>
                <a:cubicBezTo>
                  <a:pt x="7535745" y="2758961"/>
                  <a:pt x="7395648" y="2609735"/>
                  <a:pt x="7433748" y="2532741"/>
                </a:cubicBezTo>
                <a:cubicBezTo>
                  <a:pt x="7471848" y="2455747"/>
                  <a:pt x="7647663" y="2495037"/>
                  <a:pt x="7776647" y="2420823"/>
                </a:cubicBezTo>
                <a:cubicBezTo>
                  <a:pt x="7838560" y="2424395"/>
                  <a:pt x="7835386" y="2441858"/>
                  <a:pt x="7867136" y="2470829"/>
                </a:cubicBezTo>
                <a:cubicBezTo>
                  <a:pt x="8025886" y="2460510"/>
                  <a:pt x="8127485" y="2478767"/>
                  <a:pt x="8255279" y="2499405"/>
                </a:cubicBezTo>
                <a:cubicBezTo>
                  <a:pt x="8323541" y="2499405"/>
                  <a:pt x="8273138" y="2445827"/>
                  <a:pt x="8312429" y="2444636"/>
                </a:cubicBezTo>
                <a:cubicBezTo>
                  <a:pt x="8351720" y="2443445"/>
                  <a:pt x="8424746" y="2486308"/>
                  <a:pt x="8491023" y="2492261"/>
                </a:cubicBezTo>
                <a:cubicBezTo>
                  <a:pt x="8549761" y="2444239"/>
                  <a:pt x="8564444" y="2387487"/>
                  <a:pt x="8783916" y="2366055"/>
                </a:cubicBezTo>
                <a:cubicBezTo>
                  <a:pt x="8836701" y="2277948"/>
                  <a:pt x="8886312" y="2205320"/>
                  <a:pt x="8933937" y="2170792"/>
                </a:cubicBezTo>
                <a:cubicBezTo>
                  <a:pt x="8927587" y="2140233"/>
                  <a:pt x="8899011" y="2105307"/>
                  <a:pt x="8898217" y="2082686"/>
                </a:cubicBezTo>
                <a:cubicBezTo>
                  <a:pt x="8897423" y="2060065"/>
                  <a:pt x="8943460" y="2073955"/>
                  <a:pt x="8943460" y="2049349"/>
                </a:cubicBezTo>
                <a:cubicBezTo>
                  <a:pt x="8920441" y="2006486"/>
                  <a:pt x="8897423" y="1963624"/>
                  <a:pt x="8883929" y="1920761"/>
                </a:cubicBezTo>
                <a:cubicBezTo>
                  <a:pt x="8852187" y="1756815"/>
                  <a:pt x="8946081" y="1479039"/>
                  <a:pt x="9110147" y="1392123"/>
                </a:cubicBezTo>
                <a:cubicBezTo>
                  <a:pt x="9274213" y="1305207"/>
                  <a:pt x="9432411" y="1147649"/>
                  <a:pt x="9886436" y="1399267"/>
                </a:cubicBezTo>
                <a:cubicBezTo>
                  <a:pt x="10286486" y="1791379"/>
                  <a:pt x="10057886" y="1890599"/>
                  <a:pt x="10088842" y="1999343"/>
                </a:cubicBezTo>
                <a:cubicBezTo>
                  <a:pt x="10062648" y="2075543"/>
                  <a:pt x="10128528" y="1960847"/>
                  <a:pt x="10174566" y="1975531"/>
                </a:cubicBezTo>
                <a:cubicBezTo>
                  <a:pt x="10220604" y="1990215"/>
                  <a:pt x="10196792" y="2056492"/>
                  <a:pt x="10207904" y="2101736"/>
                </a:cubicBezTo>
                <a:cubicBezTo>
                  <a:pt x="10292042" y="2161267"/>
                  <a:pt x="10491274" y="2207305"/>
                  <a:pt x="10631767" y="2370818"/>
                </a:cubicBezTo>
                <a:cubicBezTo>
                  <a:pt x="11138973" y="2393837"/>
                  <a:pt x="11200886" y="2766898"/>
                  <a:pt x="11265179" y="2882786"/>
                </a:cubicBezTo>
                <a:lnTo>
                  <a:pt x="11636654" y="2882786"/>
                </a:lnTo>
                <a:lnTo>
                  <a:pt x="11636654" y="6292735"/>
                </a:lnTo>
                <a:lnTo>
                  <a:pt x="0" y="62927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 bwMode="auto">
          <a:xfrm>
            <a:off x="4821887" y="2817648"/>
            <a:ext cx="2328603" cy="8183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2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0" y="-1350"/>
            <a:ext cx="5024196" cy="6857999"/>
          </a:xfrm>
          <a:prstGeom prst="rect">
            <a:avLst/>
          </a:prstGeom>
          <a:solidFill>
            <a:srgbClr val="6AA74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5348533" y="198049"/>
            <a:ext cx="4269490" cy="504000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050" dirty="0"/>
          </a:p>
        </p:txBody>
      </p:sp>
      <p:sp>
        <p:nvSpPr>
          <p:cNvPr id="92" name="Заголовок 2"/>
          <p:cNvSpPr txBox="1">
            <a:spLocks/>
          </p:cNvSpPr>
          <p:nvPr/>
        </p:nvSpPr>
        <p:spPr>
          <a:xfrm>
            <a:off x="221458" y="5749374"/>
            <a:ext cx="4456596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Не 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упускай </a:t>
            </a: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ВОЗМОЖНОСТЬ!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929680" y="3843974"/>
            <a:ext cx="268328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050" b="1" spc="-15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 </a:t>
            </a:r>
            <a:r>
              <a:rPr lang="ru-RU" sz="1350" b="1" spc="-15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6</a:t>
            </a:r>
            <a:r>
              <a:rPr lang="ru-RU" sz="1050" b="1" spc="-15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0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млн. 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рублей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7072" y="3725402"/>
            <a:ext cx="1512000" cy="504000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Сумма 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кредита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91918" y="3725402"/>
            <a:ext cx="54000" cy="504000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8" name="Группа 7"/>
          <p:cNvGrpSpPr/>
          <p:nvPr/>
        </p:nvGrpSpPr>
        <p:grpSpPr>
          <a:xfrm>
            <a:off x="291918" y="4442902"/>
            <a:ext cx="2882403" cy="504000"/>
            <a:chOff x="332327" y="3927801"/>
            <a:chExt cx="3843204" cy="672000"/>
          </a:xfrm>
        </p:grpSpPr>
        <p:sp>
          <p:nvSpPr>
            <p:cNvPr id="81" name="TextBox 80"/>
            <p:cNvSpPr txBox="1"/>
            <p:nvPr/>
          </p:nvSpPr>
          <p:spPr>
            <a:xfrm>
              <a:off x="339199" y="3927801"/>
              <a:ext cx="2016000" cy="672000"/>
            </a:xfrm>
            <a:prstGeom prst="rect">
              <a:avLst/>
            </a:prstGeom>
            <a:solidFill>
              <a:srgbClr val="FDC537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08000" tIns="34290" rIns="68580" bIns="27000" rtlCol="0" anchor="ctr">
              <a:noAutofit/>
            </a:bodyPr>
            <a:lstStyle>
              <a:defPPr>
                <a:defRPr lang="ru-RU"/>
              </a:defPPr>
              <a:lvl1pPr indent="0">
                <a:lnSpc>
                  <a:spcPct val="80000"/>
                </a:lnSpc>
                <a:spcBef>
                  <a:spcPts val="0"/>
                </a:spcBef>
                <a:buSzPct val="100000"/>
                <a:buFontTx/>
                <a:buNone/>
                <a:defRPr sz="1600" b="1" spc="-2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r>
                <a:rPr lang="ru-RU" sz="1200" dirty="0"/>
                <a:t>Первоначальный взнос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524320" y="4091446"/>
              <a:ext cx="1651211" cy="344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225"/>
                </a:spcBef>
                <a:spcAft>
                  <a:spcPts val="300"/>
                </a:spcAft>
                <a:buClr>
                  <a:srgbClr val="5EA038"/>
                </a:buClr>
              </a:pPr>
              <a:r>
                <a:rPr lang="ru-RU" sz="105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от </a:t>
              </a:r>
              <a:r>
                <a:rPr lang="ru-RU" sz="135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15</a:t>
              </a:r>
              <a:r>
                <a:rPr lang="ru-RU" sz="375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r>
                <a:rPr lang="ru-RU" sz="1200" b="1" spc="-15" baseline="-1000" dirty="0">
                  <a:solidFill>
                    <a:schemeClr val="bg1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%</a:t>
              </a:r>
              <a:endParaRPr lang="ru-RU" sz="750" b="1" spc="-15" baseline="-1000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332327" y="3927801"/>
              <a:ext cx="72000" cy="672000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1929138" y="5276270"/>
            <a:ext cx="166911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 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30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лет</a:t>
            </a:r>
            <a:r>
              <a:rPr lang="en-US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825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(включительно)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7072" y="5160402"/>
            <a:ext cx="1512000" cy="504000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Срок </a:t>
            </a:r>
          </a:p>
          <a:p>
            <a:r>
              <a:rPr lang="ru-RU" sz="1200" dirty="0"/>
              <a:t>кредита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91918" y="5160402"/>
            <a:ext cx="54000" cy="504000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sp>
        <p:nvSpPr>
          <p:cNvPr id="48" name="Прямоугольник 47"/>
          <p:cNvSpPr/>
          <p:nvPr/>
        </p:nvSpPr>
        <p:spPr>
          <a:xfrm>
            <a:off x="5260608" y="2174678"/>
            <a:ext cx="751103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25"/>
              </a:spcBef>
              <a:spcAft>
                <a:spcPts val="300"/>
              </a:spcAft>
              <a:buClr>
                <a:srgbClr val="5EA038"/>
              </a:buClr>
            </a:pPr>
            <a:r>
              <a:rPr lang="ru-RU" sz="1050" spc="-15" dirty="0">
                <a:latin typeface="Proxima Nova" charset="0"/>
                <a:ea typeface="Proxima Nova" charset="0"/>
                <a:cs typeface="Proxima Nova" charset="0"/>
              </a:rPr>
              <a:t>до </a:t>
            </a:r>
            <a:r>
              <a:rPr lang="ru-RU" sz="1350" spc="-15" dirty="0">
                <a:latin typeface="Proxima Nova" charset="0"/>
                <a:ea typeface="Proxima Nova" charset="0"/>
                <a:cs typeface="Proxima Nova" charset="0"/>
              </a:rPr>
              <a:t>20</a:t>
            </a:r>
            <a:r>
              <a:rPr lang="ru-RU" sz="1200" spc="-15" baseline="-1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%</a:t>
            </a:r>
            <a:endParaRPr lang="ru-RU" sz="750" spc="-15" baseline="-10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69233" y="2174678"/>
            <a:ext cx="1605579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25"/>
              </a:spcBef>
              <a:spcAft>
                <a:spcPts val="300"/>
              </a:spcAft>
              <a:buClr>
                <a:srgbClr val="5EA038"/>
              </a:buClr>
            </a:pPr>
            <a:r>
              <a:rPr lang="ru-RU" sz="1050" spc="-15" dirty="0">
                <a:latin typeface="Proxima Nova" charset="0"/>
                <a:ea typeface="Proxima Nova" charset="0"/>
                <a:cs typeface="Proxima Nova" charset="0"/>
              </a:rPr>
              <a:t>свыше</a:t>
            </a:r>
            <a:r>
              <a:rPr lang="ru-RU" sz="1350" spc="-15" dirty="0">
                <a:latin typeface="Proxima Nova" charset="0"/>
                <a:ea typeface="Proxima Nova" charset="0"/>
                <a:cs typeface="Proxima Nova" charset="0"/>
              </a:rPr>
              <a:t> 20</a:t>
            </a:r>
            <a:r>
              <a:rPr lang="ru-RU" sz="1200" spc="-15" baseline="-1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%</a:t>
            </a:r>
            <a:r>
              <a:rPr lang="ru-RU" sz="1350" spc="-15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ru-RU" sz="1050" spc="-15" dirty="0">
                <a:latin typeface="Proxima Nova" charset="0"/>
                <a:ea typeface="Proxima Nova" charset="0"/>
                <a:cs typeface="Proxima Nova" charset="0"/>
              </a:rPr>
              <a:t>и до </a:t>
            </a:r>
            <a:r>
              <a:rPr lang="ru-RU" sz="1350" spc="-15" dirty="0">
                <a:latin typeface="Proxima Nova" charset="0"/>
                <a:ea typeface="Proxima Nova" charset="0"/>
                <a:cs typeface="Proxima Nova" charset="0"/>
              </a:rPr>
              <a:t>50</a:t>
            </a:r>
            <a:r>
              <a:rPr lang="ru-RU" sz="1200" spc="-15" baseline="-1000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%</a:t>
            </a:r>
            <a:endParaRPr lang="ru-RU" sz="750" spc="-15" baseline="-10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721328" y="2174678"/>
            <a:ext cx="100800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25"/>
              </a:spcBef>
              <a:spcAft>
                <a:spcPts val="300"/>
              </a:spcAft>
              <a:buClr>
                <a:srgbClr val="5EA038"/>
              </a:buClr>
            </a:pPr>
            <a:r>
              <a:rPr lang="ru-RU" sz="1350" spc="-15" dirty="0">
                <a:latin typeface="Proxima Nova" charset="0"/>
                <a:ea typeface="Proxima Nova" charset="0"/>
                <a:cs typeface="Proxima Nova" charset="0"/>
              </a:rPr>
              <a:t>50</a:t>
            </a:r>
            <a:r>
              <a:rPr lang="ru-RU" sz="1200" spc="-15" baseline="-1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%</a:t>
            </a:r>
            <a:r>
              <a:rPr lang="ru-RU" sz="1350" spc="-15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ru-RU" sz="1050" spc="-15" dirty="0">
                <a:latin typeface="Proxima Nova" charset="0"/>
                <a:ea typeface="Proxima Nova" charset="0"/>
                <a:cs typeface="Proxima Nova" charset="0"/>
              </a:rPr>
              <a:t>и более</a:t>
            </a:r>
            <a:endParaRPr lang="ru-RU" sz="750" spc="-15" baseline="-10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5354076" y="1941533"/>
            <a:ext cx="4248000" cy="184473"/>
          </a:xfrm>
          <a:prstGeom prst="rect">
            <a:avLst/>
          </a:prstGeom>
          <a:gradFill flip="none" rotWithShape="1">
            <a:gsLst>
              <a:gs pos="50000">
                <a:srgbClr val="6AA744"/>
              </a:gs>
              <a:gs pos="0">
                <a:srgbClr val="34643A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050"/>
          </a:p>
        </p:txBody>
      </p:sp>
      <p:sp>
        <p:nvSpPr>
          <p:cNvPr id="52" name="Заголовок 2"/>
          <p:cNvSpPr txBox="1">
            <a:spLocks/>
          </p:cNvSpPr>
          <p:nvPr/>
        </p:nvSpPr>
        <p:spPr>
          <a:xfrm>
            <a:off x="5416056" y="1902833"/>
            <a:ext cx="3856140" cy="25391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defRPr sz="1600" spc="-2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algn="ctr"/>
            <a:r>
              <a:rPr lang="ru-RU" sz="1050" dirty="0"/>
              <a:t>первоначальный взнос</a:t>
            </a:r>
          </a:p>
        </p:txBody>
      </p:sp>
      <p:sp>
        <p:nvSpPr>
          <p:cNvPr id="53" name="Заголовок 2"/>
          <p:cNvSpPr txBox="1">
            <a:spLocks/>
          </p:cNvSpPr>
          <p:nvPr/>
        </p:nvSpPr>
        <p:spPr>
          <a:xfrm>
            <a:off x="5829713" y="288584"/>
            <a:ext cx="3366116" cy="331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200" b="1" cap="none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Процентная ставка </a:t>
            </a:r>
            <a:r>
              <a:rPr lang="ru-RU" sz="1200" cap="none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(годовых</a:t>
            </a:r>
            <a:r>
              <a:rPr lang="ru-RU" sz="1200" cap="none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)</a:t>
            </a:r>
            <a:r>
              <a:rPr lang="en-US" sz="1200" cap="none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</a:t>
            </a:r>
            <a:endParaRPr lang="ru-RU" sz="1200" cap="none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576AC2D-7DC2-4233-9620-9F173A348E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13" y="275733"/>
            <a:ext cx="360000" cy="36000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5763062" y="1608745"/>
            <a:ext cx="0" cy="252000"/>
          </a:xfrm>
          <a:prstGeom prst="straightConnector1">
            <a:avLst/>
          </a:prstGeom>
          <a:ln w="28575">
            <a:solidFill>
              <a:srgbClr val="2B603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7237128" y="1595682"/>
            <a:ext cx="0" cy="252000"/>
          </a:xfrm>
          <a:prstGeom prst="straightConnector1">
            <a:avLst/>
          </a:prstGeom>
          <a:ln w="28575">
            <a:solidFill>
              <a:srgbClr val="6AA744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9011671" y="1595682"/>
            <a:ext cx="0" cy="252000"/>
          </a:xfrm>
          <a:prstGeom prst="straightConnector1">
            <a:avLst/>
          </a:prstGeom>
          <a:ln w="28575">
            <a:solidFill>
              <a:srgbClr val="FDC537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260720" y="940190"/>
            <a:ext cx="1241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" dirty="0">
                <a:solidFill>
                  <a:srgbClr val="2B6030"/>
                </a:solidFill>
                <a:latin typeface="Proxima Nova" charset="0"/>
                <a:ea typeface="Proxima Nova" charset="0"/>
                <a:cs typeface="Proxima Nova" charset="0"/>
              </a:rPr>
              <a:t>7</a:t>
            </a:r>
            <a:r>
              <a:rPr lang="ru-RU" sz="3200" b="1" spc="-15" dirty="0" smtClean="0">
                <a:solidFill>
                  <a:srgbClr val="2B6030"/>
                </a:solidFill>
                <a:latin typeface="Proxima Nova" charset="0"/>
                <a:ea typeface="Proxima Nova" charset="0"/>
                <a:cs typeface="Proxima Nova" charset="0"/>
              </a:rPr>
              <a:t>.4</a:t>
            </a:r>
            <a:r>
              <a:rPr lang="ru-RU" spc="-15" baseline="-1000" dirty="0" smtClean="0">
                <a:solidFill>
                  <a:srgbClr val="2B603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%</a:t>
            </a:r>
            <a:endParaRPr lang="ru-RU" sz="3200" spc="-15" dirty="0">
              <a:solidFill>
                <a:srgbClr val="2B603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755375" y="859356"/>
            <a:ext cx="1434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-15" dirty="0">
                <a:solidFill>
                  <a:srgbClr val="2B6030"/>
                </a:solidFill>
                <a:latin typeface="Proxima Nova" charset="0"/>
                <a:ea typeface="Proxima Nova" charset="0"/>
                <a:cs typeface="Proxima Nova" charset="0"/>
              </a:rPr>
              <a:t>7</a:t>
            </a:r>
            <a:r>
              <a:rPr lang="ru-RU" sz="4000" b="1" spc="-15" dirty="0" smtClean="0">
                <a:solidFill>
                  <a:srgbClr val="2B6030"/>
                </a:solidFill>
                <a:latin typeface="Proxima Nova" charset="0"/>
                <a:ea typeface="Proxima Nova" charset="0"/>
                <a:cs typeface="Proxima Nova" charset="0"/>
              </a:rPr>
              <a:t>.2</a:t>
            </a:r>
            <a:r>
              <a:rPr lang="ru-RU" sz="3200" spc="-15" baseline="-1000" dirty="0" smtClean="0">
                <a:solidFill>
                  <a:srgbClr val="2B603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%</a:t>
            </a:r>
            <a:endParaRPr lang="ru-RU" sz="4000" spc="-15" dirty="0">
              <a:solidFill>
                <a:srgbClr val="2B603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306717" y="689515"/>
            <a:ext cx="14643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spc="-15" dirty="0">
                <a:solidFill>
                  <a:srgbClr val="2B6030"/>
                </a:solidFill>
                <a:latin typeface="Proxima Nova" charset="0"/>
                <a:ea typeface="Proxima Nova" charset="0"/>
                <a:cs typeface="Proxima Nova" charset="0"/>
              </a:rPr>
              <a:t>7</a:t>
            </a:r>
            <a:r>
              <a:rPr lang="ru-RU" sz="5500" b="1" spc="-15" dirty="0" smtClean="0">
                <a:solidFill>
                  <a:srgbClr val="2B6030"/>
                </a:solidFill>
                <a:latin typeface="Proxima Nova" charset="0"/>
                <a:ea typeface="Proxima Nova" charset="0"/>
                <a:cs typeface="Proxima Nova" charset="0"/>
              </a:rPr>
              <a:t>.0</a:t>
            </a:r>
            <a:r>
              <a:rPr lang="ru-RU" sz="4400" spc="-15" baseline="-1000" dirty="0" smtClean="0">
                <a:solidFill>
                  <a:srgbClr val="2B603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%</a:t>
            </a:r>
            <a:endParaRPr lang="ru-RU" sz="6000" spc="-15" dirty="0">
              <a:solidFill>
                <a:srgbClr val="2B603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1820" y="6273851"/>
            <a:ext cx="48301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EA038"/>
              </a:buClr>
            </a:pPr>
            <a:r>
              <a:rPr lang="ru-RU" sz="8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 Ставка действует в рамках акции «Выбери свою ставку» до 01.07.2024 г. только в случае выбора клиентом условий кредитования со страхованием жизни, здоровья и временной утраты трудоспособности и зависит от первоначального взноса</a:t>
            </a:r>
            <a:endParaRPr lang="ru-RU" sz="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Заголовок 2"/>
          <p:cNvSpPr txBox="1">
            <a:spLocks/>
          </p:cNvSpPr>
          <p:nvPr/>
        </p:nvSpPr>
        <p:spPr>
          <a:xfrm>
            <a:off x="221458" y="796675"/>
            <a:ext cx="4540330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ИПОТЕКА С ГОСПОДДЕРЖКОЙ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94026" y="1164409"/>
            <a:ext cx="45360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Кредит с льготной процентной ставкой на покупку новостройки или жилого дома с земельным участком</a:t>
            </a:r>
          </a:p>
        </p:txBody>
      </p:sp>
      <p:pic>
        <p:nvPicPr>
          <p:cNvPr id="63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55" y="186624"/>
            <a:ext cx="2544230" cy="50400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801072" y="1689854"/>
            <a:ext cx="4223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Покупка новостройки по ДДУ (договору уступки прав по такому договору), заключенному с юридическим лицом (за исключением инвестиционных фондов, в том числе их управляющих компаний</a:t>
            </a:r>
            <a:r>
              <a:rPr lang="ru-RU" sz="10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);</a:t>
            </a:r>
            <a:endParaRPr lang="ru-RU" sz="10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297072" y="1692445"/>
            <a:ext cx="504000" cy="504000"/>
          </a:xfrm>
          <a:prstGeom prst="rect">
            <a:avLst/>
          </a:prstGeom>
          <a:solidFill>
            <a:srgbClr val="19502E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7828BC0-54D7-4B50-904B-1F9771C897B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3" y="1747684"/>
            <a:ext cx="396000" cy="396000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 bwMode="auto">
          <a:xfrm>
            <a:off x="291918" y="1692445"/>
            <a:ext cx="54000" cy="5040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71" name="Группа 70"/>
          <p:cNvGrpSpPr/>
          <p:nvPr/>
        </p:nvGrpSpPr>
        <p:grpSpPr>
          <a:xfrm>
            <a:off x="291918" y="2354200"/>
            <a:ext cx="509154" cy="504951"/>
            <a:chOff x="332327" y="2234731"/>
            <a:chExt cx="678872" cy="673268"/>
          </a:xfrm>
        </p:grpSpPr>
        <p:sp>
          <p:nvSpPr>
            <p:cNvPr id="72" name="Прямоугольник 71"/>
            <p:cNvSpPr/>
            <p:nvPr/>
          </p:nvSpPr>
          <p:spPr bwMode="auto">
            <a:xfrm>
              <a:off x="339199" y="2235999"/>
              <a:ext cx="672000" cy="672000"/>
            </a:xfrm>
            <a:prstGeom prst="rect">
              <a:avLst/>
            </a:prstGeom>
            <a:solidFill>
              <a:srgbClr val="19502E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1350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9032624A-B938-43BE-AE32-9A43947B4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94" y="2316637"/>
              <a:ext cx="528000" cy="528000"/>
            </a:xfrm>
            <a:prstGeom prst="rect">
              <a:avLst/>
            </a:prstGeom>
          </p:spPr>
        </p:pic>
        <p:sp>
          <p:nvSpPr>
            <p:cNvPr id="74" name="Прямоугольник 73"/>
            <p:cNvSpPr/>
            <p:nvPr/>
          </p:nvSpPr>
          <p:spPr bwMode="auto">
            <a:xfrm>
              <a:off x="332327" y="2234731"/>
              <a:ext cx="72000" cy="672000"/>
            </a:xfrm>
            <a:prstGeom prst="rect">
              <a:avLst/>
            </a:prstGeom>
            <a:solidFill>
              <a:srgbClr val="FECC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778318" y="2377930"/>
            <a:ext cx="4245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Покупка готовой квартиры по договору купли-продажи, </a:t>
            </a:r>
            <a:r>
              <a:rPr lang="ru-RU" sz="10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заключенному </a:t>
            </a:r>
            <a:r>
              <a:rPr lang="ru-RU" sz="10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 </a:t>
            </a:r>
            <a:r>
              <a:rPr lang="ru-RU" sz="10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застройщиком;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291918" y="3018100"/>
            <a:ext cx="509154" cy="504951"/>
            <a:chOff x="291918" y="3154202"/>
            <a:chExt cx="509154" cy="504951"/>
          </a:xfrm>
        </p:grpSpPr>
        <p:sp>
          <p:nvSpPr>
            <p:cNvPr id="78" name="Прямоугольник 77"/>
            <p:cNvSpPr/>
            <p:nvPr/>
          </p:nvSpPr>
          <p:spPr bwMode="auto">
            <a:xfrm>
              <a:off x="297072" y="3155153"/>
              <a:ext cx="504000" cy="504000"/>
            </a:xfrm>
            <a:prstGeom prst="rect">
              <a:avLst/>
            </a:prstGeom>
            <a:solidFill>
              <a:srgbClr val="19502E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1350"/>
            </a:p>
          </p:txBody>
        </p:sp>
        <p:sp>
          <p:nvSpPr>
            <p:cNvPr id="80" name="Прямоугольник 79"/>
            <p:cNvSpPr/>
            <p:nvPr/>
          </p:nvSpPr>
          <p:spPr bwMode="auto">
            <a:xfrm>
              <a:off x="291918" y="3154202"/>
              <a:ext cx="54000" cy="504000"/>
            </a:xfrm>
            <a:prstGeom prst="rect">
              <a:avLst/>
            </a:prstGeom>
            <a:solidFill>
              <a:srgbClr val="FECC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760118" y="2847647"/>
            <a:ext cx="42231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5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algn="just"/>
            <a:r>
              <a:rPr lang="ru-RU" sz="10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Покупка жилого дома или дома блокированной застройки с земельным участком  у юридического лица по договору купли-продажи. Покупка жилого дома с земельным участком у индивидуального предпринимателя по договору купли-продажи.</a:t>
            </a:r>
          </a:p>
        </p:txBody>
      </p:sp>
      <p:sp>
        <p:nvSpPr>
          <p:cNvPr id="87" name="Freeform 5"/>
          <p:cNvSpPr>
            <a:spLocks noEditPoints="1"/>
          </p:cNvSpPr>
          <p:nvPr/>
        </p:nvSpPr>
        <p:spPr bwMode="auto">
          <a:xfrm>
            <a:off x="407507" y="3090936"/>
            <a:ext cx="320675" cy="320675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DRRB-25-3232</_dlc_DocId>
    <_dlc_DocIdUrl xmlns="667ea8c4-e13b-4022-ae41-c146554f18f0">
      <Url>https://portal/departments/drrb/_layouts/15/DocIdRedir.aspx?ID=DRRB-25-3232</Url>
      <Description>DRRB-25-3232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65F892-53B7-4E06-B0C4-82993803D707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67ea8c4-e13b-4022-ae41-c146554f18f0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40349</TotalTime>
  <Words>180</Words>
  <Application>Microsoft Office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5" baseType="lpstr">
      <vt:lpstr>Malgun Gothic Semilight</vt:lpstr>
      <vt:lpstr>Arial</vt:lpstr>
      <vt:lpstr>Arial Narrow</vt:lpstr>
      <vt:lpstr>Calibri</vt:lpstr>
      <vt:lpstr>Calibri Light</vt:lpstr>
      <vt:lpstr>Montserrat</vt:lpstr>
      <vt:lpstr>Oswald</vt:lpstr>
      <vt:lpstr>Oswald bold</vt:lpstr>
      <vt:lpstr>Proxima Nova</vt:lpstr>
      <vt:lpstr>PT Sans</vt:lpstr>
      <vt:lpstr>Roboto Light</vt:lpstr>
      <vt:lpstr>Segoe UI</vt:lpstr>
      <vt:lpstr>IT Services</vt:lpstr>
      <vt:lpstr>Специальное оформление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Крылова Анна Валентиновна</cp:lastModifiedBy>
  <cp:revision>2242</cp:revision>
  <cp:lastPrinted>2021-02-25T11:09:21Z</cp:lastPrinted>
  <dcterms:created xsi:type="dcterms:W3CDTF">2019-06-12T06:44:14Z</dcterms:created>
  <dcterms:modified xsi:type="dcterms:W3CDTF">2023-01-26T20:24:01Z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eeeefed2-4534-4fa8-81d8-3f9e025d7e58</vt:lpwstr>
  </property>
</Properties>
</file>